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709" r:id="rId6"/>
  </p:sldMasterIdLst>
  <p:notesMasterIdLst>
    <p:notesMasterId r:id="rId26"/>
  </p:notesMasterIdLst>
  <p:handoutMasterIdLst>
    <p:handoutMasterId r:id="rId27"/>
  </p:handoutMasterIdLst>
  <p:sldIdLst>
    <p:sldId id="525" r:id="rId7"/>
    <p:sldId id="529" r:id="rId8"/>
    <p:sldId id="551" r:id="rId9"/>
    <p:sldId id="531" r:id="rId10"/>
    <p:sldId id="532" r:id="rId11"/>
    <p:sldId id="533" r:id="rId12"/>
    <p:sldId id="534" r:id="rId13"/>
    <p:sldId id="549" r:id="rId14"/>
    <p:sldId id="548" r:id="rId15"/>
    <p:sldId id="535" r:id="rId16"/>
    <p:sldId id="536" r:id="rId17"/>
    <p:sldId id="537" r:id="rId18"/>
    <p:sldId id="538" r:id="rId19"/>
    <p:sldId id="539" r:id="rId20"/>
    <p:sldId id="540" r:id="rId21"/>
    <p:sldId id="541" r:id="rId22"/>
    <p:sldId id="542" r:id="rId23"/>
    <p:sldId id="550" r:id="rId24"/>
    <p:sldId id="544" r:id="rId25"/>
  </p:sldIdLst>
  <p:sldSz cx="9144000" cy="6858000" type="screen4x3"/>
  <p:notesSz cx="7010400" cy="9296400"/>
  <p:embeddedFontLst>
    <p:embeddedFont>
      <p:font typeface="Verdana" panose="020B0604030504040204" pitchFamily="34" charset="0"/>
      <p:regular r:id="rId28"/>
      <p:bold r:id="rId29"/>
      <p:italic r:id="rId30"/>
      <p:boldItalic r:id="rId31"/>
    </p:embeddedFont>
    <p:embeddedFont>
      <p:font typeface="Georgia" panose="02040502050405020303" pitchFamily="18" charset="0"/>
      <p:regular r:id="rId32"/>
      <p:bold r:id="rId33"/>
      <p:italic r:id="rId34"/>
      <p:boldItalic r:id="rId35"/>
    </p:embeddedFont>
    <p:embeddedFont>
      <p:font typeface="Franklin Gothic Book" panose="020B0503020102020204" pitchFamily="34" charset="0"/>
      <p:regular r:id="rId36"/>
      <p:italic r:id="rId37"/>
    </p:embeddedFont>
  </p:embeddedFont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C97"/>
    <a:srgbClr val="FFCD00"/>
    <a:srgbClr val="DA291C"/>
    <a:srgbClr val="0033CC"/>
    <a:srgbClr val="3366FF"/>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946" autoAdjust="0"/>
    <p:restoredTop sz="94624" autoAdjust="0"/>
  </p:normalViewPr>
  <p:slideViewPr>
    <p:cSldViewPr snapToGrid="0">
      <p:cViewPr varScale="1">
        <p:scale>
          <a:sx n="70" d="100"/>
          <a:sy n="70" d="100"/>
        </p:scale>
        <p:origin x="600" y="72"/>
      </p:cViewPr>
      <p:guideLst>
        <p:guide orient="horz" pos="2160"/>
        <p:guide pos="288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720"/>
    </p:cViewPr>
  </p:sorterViewPr>
  <p:notesViewPr>
    <p:cSldViewPr>
      <p:cViewPr varScale="1">
        <p:scale>
          <a:sx n="61" d="100"/>
          <a:sy n="61" d="100"/>
        </p:scale>
        <p:origin x="-2436"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notesMaster" Target="notesMasters/notesMaster1.xml"/><Relationship Id="rId39" Type="http://schemas.openxmlformats.org/officeDocument/2006/relationships/viewProps" Target="viewProps.xml"/><Relationship Id="rId21" Type="http://schemas.openxmlformats.org/officeDocument/2006/relationships/slide" Target="slides/slide15.xml"/><Relationship Id="rId34" Type="http://schemas.openxmlformats.org/officeDocument/2006/relationships/font" Target="fonts/font7.fntdata"/><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font" Target="fonts/font2.fntdata"/><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font" Target="fonts/font5.fntdata"/><Relationship Id="rId37" Type="http://schemas.openxmlformats.org/officeDocument/2006/relationships/font" Target="fonts/font10.fntdata"/><Relationship Id="rId40" Type="http://schemas.openxmlformats.org/officeDocument/2006/relationships/theme" Target="theme/theme1.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font" Target="fonts/font1.fntdata"/><Relationship Id="rId36" Type="http://schemas.openxmlformats.org/officeDocument/2006/relationships/font" Target="fonts/font9.fntdata"/><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font" Target="fonts/font4.fntdata"/><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handoutMaster" Target="handoutMasters/handoutMaster1.xml"/><Relationship Id="rId30" Type="http://schemas.openxmlformats.org/officeDocument/2006/relationships/font" Target="fonts/font3.fntdata"/><Relationship Id="rId35" Type="http://schemas.openxmlformats.org/officeDocument/2006/relationships/font" Target="fonts/font8.fntdata"/><Relationship Id="rId8" Type="http://schemas.openxmlformats.org/officeDocument/2006/relationships/slide" Target="slides/slide2.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font" Target="fonts/font6.fntdata"/><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7282" name="Rectangle 2"/>
          <p:cNvSpPr>
            <a:spLocks noGrp="1" noChangeArrowheads="1"/>
          </p:cNvSpPr>
          <p:nvPr>
            <p:ph type="hdr" sz="quarter"/>
          </p:nvPr>
        </p:nvSpPr>
        <p:spPr bwMode="auto">
          <a:xfrm>
            <a:off x="0" y="0"/>
            <a:ext cx="3036888" cy="465138"/>
          </a:xfrm>
          <a:prstGeom prst="rect">
            <a:avLst/>
          </a:prstGeom>
          <a:noFill/>
          <a:ln w="9525">
            <a:noFill/>
            <a:miter lim="800000"/>
            <a:headEnd/>
            <a:tailEnd/>
          </a:ln>
          <a:effectLst/>
        </p:spPr>
        <p:txBody>
          <a:bodyPr vert="horz" wrap="square" lIns="90244" tIns="45122" rIns="90244" bIns="45122" numCol="1" anchor="t" anchorCtr="0" compatLnSpc="1">
            <a:prstTxWarp prst="textNoShape">
              <a:avLst/>
            </a:prstTxWarp>
          </a:bodyPr>
          <a:lstStyle>
            <a:lvl1pPr defTabSz="903288">
              <a:defRPr sz="1200"/>
            </a:lvl1pPr>
          </a:lstStyle>
          <a:p>
            <a:pPr>
              <a:defRPr/>
            </a:pPr>
            <a:r>
              <a:rPr lang="en-US"/>
              <a:t>Tab 3-4C (3)</a:t>
            </a:r>
          </a:p>
        </p:txBody>
      </p:sp>
      <p:sp>
        <p:nvSpPr>
          <p:cNvPr id="97283" name="Rectangle 3"/>
          <p:cNvSpPr>
            <a:spLocks noGrp="1" noChangeArrowheads="1"/>
          </p:cNvSpPr>
          <p:nvPr>
            <p:ph type="dt" sz="quarter" idx="1"/>
          </p:nvPr>
        </p:nvSpPr>
        <p:spPr bwMode="auto">
          <a:xfrm>
            <a:off x="3971925" y="0"/>
            <a:ext cx="3036888" cy="465138"/>
          </a:xfrm>
          <a:prstGeom prst="rect">
            <a:avLst/>
          </a:prstGeom>
          <a:noFill/>
          <a:ln w="9525">
            <a:noFill/>
            <a:miter lim="800000"/>
            <a:headEnd/>
            <a:tailEnd/>
          </a:ln>
          <a:effectLst/>
        </p:spPr>
        <p:txBody>
          <a:bodyPr vert="horz" wrap="square" lIns="90244" tIns="45122" rIns="90244" bIns="45122" numCol="1" anchor="t" anchorCtr="0" compatLnSpc="1">
            <a:prstTxWarp prst="textNoShape">
              <a:avLst/>
            </a:prstTxWarp>
          </a:bodyPr>
          <a:lstStyle>
            <a:lvl1pPr algn="r" defTabSz="903288">
              <a:defRPr sz="1200"/>
            </a:lvl1pPr>
          </a:lstStyle>
          <a:p>
            <a:pPr>
              <a:defRPr/>
            </a:pPr>
            <a:endParaRPr lang="en-US"/>
          </a:p>
        </p:txBody>
      </p:sp>
      <p:sp>
        <p:nvSpPr>
          <p:cNvPr id="97284" name="Rectangle 4"/>
          <p:cNvSpPr>
            <a:spLocks noGrp="1" noChangeArrowheads="1"/>
          </p:cNvSpPr>
          <p:nvPr>
            <p:ph type="ftr" sz="quarter" idx="2"/>
          </p:nvPr>
        </p:nvSpPr>
        <p:spPr bwMode="auto">
          <a:xfrm>
            <a:off x="0" y="8829675"/>
            <a:ext cx="3036888" cy="465138"/>
          </a:xfrm>
          <a:prstGeom prst="rect">
            <a:avLst/>
          </a:prstGeom>
          <a:noFill/>
          <a:ln w="9525">
            <a:noFill/>
            <a:miter lim="800000"/>
            <a:headEnd/>
            <a:tailEnd/>
          </a:ln>
          <a:effectLst/>
        </p:spPr>
        <p:txBody>
          <a:bodyPr vert="horz" wrap="square" lIns="90244" tIns="45122" rIns="90244" bIns="45122" numCol="1" anchor="b" anchorCtr="0" compatLnSpc="1">
            <a:prstTxWarp prst="textNoShape">
              <a:avLst/>
            </a:prstTxWarp>
          </a:bodyPr>
          <a:lstStyle>
            <a:lvl1pPr defTabSz="903288">
              <a:defRPr sz="1200"/>
            </a:lvl1pPr>
          </a:lstStyle>
          <a:p>
            <a:pPr>
              <a:defRPr/>
            </a:pPr>
            <a:endParaRPr lang="en-US"/>
          </a:p>
        </p:txBody>
      </p:sp>
      <p:sp>
        <p:nvSpPr>
          <p:cNvPr id="97285" name="Rectangle 5"/>
          <p:cNvSpPr>
            <a:spLocks noGrp="1" noChangeArrowheads="1"/>
          </p:cNvSpPr>
          <p:nvPr>
            <p:ph type="sldNum" sz="quarter" idx="3"/>
          </p:nvPr>
        </p:nvSpPr>
        <p:spPr bwMode="auto">
          <a:xfrm>
            <a:off x="3971925" y="8829675"/>
            <a:ext cx="3036888" cy="465138"/>
          </a:xfrm>
          <a:prstGeom prst="rect">
            <a:avLst/>
          </a:prstGeom>
          <a:noFill/>
          <a:ln w="9525">
            <a:noFill/>
            <a:miter lim="800000"/>
            <a:headEnd/>
            <a:tailEnd/>
          </a:ln>
          <a:effectLst/>
        </p:spPr>
        <p:txBody>
          <a:bodyPr vert="horz" wrap="square" lIns="90244" tIns="45122" rIns="90244" bIns="45122" numCol="1" anchor="b" anchorCtr="0" compatLnSpc="1">
            <a:prstTxWarp prst="textNoShape">
              <a:avLst/>
            </a:prstTxWarp>
          </a:bodyPr>
          <a:lstStyle>
            <a:lvl1pPr algn="r" defTabSz="903288">
              <a:defRPr sz="1200"/>
            </a:lvl1pPr>
          </a:lstStyle>
          <a:p>
            <a:pPr>
              <a:defRPr/>
            </a:pPr>
            <a:fld id="{F7033FF2-3712-47A6-AA88-4D27662C0815}" type="slidenum">
              <a:rPr lang="en-US"/>
              <a:pPr>
                <a:defRPr/>
              </a:pPr>
              <a:t>‹#›</a:t>
            </a:fld>
            <a:endParaRPr lang="en-US"/>
          </a:p>
        </p:txBody>
      </p:sp>
    </p:spTree>
    <p:extLst>
      <p:ext uri="{BB962C8B-B14F-4D97-AF65-F5344CB8AC3E}">
        <p14:creationId xmlns:p14="http://schemas.microsoft.com/office/powerpoint/2010/main" val="38258764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3036888" cy="465138"/>
          </a:xfrm>
          <a:prstGeom prst="rect">
            <a:avLst/>
          </a:prstGeom>
          <a:noFill/>
          <a:ln w="9525">
            <a:noFill/>
            <a:miter lim="800000"/>
            <a:headEnd/>
            <a:tailEnd/>
          </a:ln>
          <a:effectLst/>
        </p:spPr>
        <p:txBody>
          <a:bodyPr vert="horz" wrap="square" lIns="92816" tIns="46408" rIns="92816" bIns="46408" numCol="1" anchor="t" anchorCtr="0" compatLnSpc="1">
            <a:prstTxWarp prst="textNoShape">
              <a:avLst/>
            </a:prstTxWarp>
          </a:bodyPr>
          <a:lstStyle>
            <a:lvl1pPr defTabSz="927100">
              <a:defRPr sz="1200"/>
            </a:lvl1pPr>
          </a:lstStyle>
          <a:p>
            <a:pPr>
              <a:defRPr/>
            </a:pPr>
            <a:r>
              <a:rPr lang="en-US"/>
              <a:t>Tab 3-4C (3)</a:t>
            </a:r>
          </a:p>
        </p:txBody>
      </p:sp>
      <p:sp>
        <p:nvSpPr>
          <p:cNvPr id="36867" name="Rectangle 3"/>
          <p:cNvSpPr>
            <a:spLocks noGrp="1" noChangeArrowheads="1"/>
          </p:cNvSpPr>
          <p:nvPr>
            <p:ph type="dt" idx="1"/>
          </p:nvPr>
        </p:nvSpPr>
        <p:spPr bwMode="auto">
          <a:xfrm>
            <a:off x="3971925" y="0"/>
            <a:ext cx="3036888" cy="465138"/>
          </a:xfrm>
          <a:prstGeom prst="rect">
            <a:avLst/>
          </a:prstGeom>
          <a:noFill/>
          <a:ln w="9525">
            <a:noFill/>
            <a:miter lim="800000"/>
            <a:headEnd/>
            <a:tailEnd/>
          </a:ln>
          <a:effectLst/>
        </p:spPr>
        <p:txBody>
          <a:bodyPr vert="horz" wrap="square" lIns="92816" tIns="46408" rIns="92816" bIns="46408" numCol="1" anchor="t" anchorCtr="0" compatLnSpc="1">
            <a:prstTxWarp prst="textNoShape">
              <a:avLst/>
            </a:prstTxWarp>
          </a:bodyPr>
          <a:lstStyle>
            <a:lvl1pPr algn="r" defTabSz="927100">
              <a:defRPr sz="1200"/>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6869" name="Rectangle 5"/>
          <p:cNvSpPr>
            <a:spLocks noGrp="1" noChangeArrowheads="1"/>
          </p:cNvSpPr>
          <p:nvPr>
            <p:ph type="body" sz="quarter" idx="3"/>
          </p:nvPr>
        </p:nvSpPr>
        <p:spPr bwMode="auto">
          <a:xfrm>
            <a:off x="701675" y="4414838"/>
            <a:ext cx="5607050" cy="4184650"/>
          </a:xfrm>
          <a:prstGeom prst="rect">
            <a:avLst/>
          </a:prstGeom>
          <a:noFill/>
          <a:ln w="9525">
            <a:noFill/>
            <a:miter lim="800000"/>
            <a:headEnd/>
            <a:tailEnd/>
          </a:ln>
          <a:effectLst/>
        </p:spPr>
        <p:txBody>
          <a:bodyPr vert="horz" wrap="square" lIns="92816" tIns="46408" rIns="92816" bIns="4640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6870" name="Rectangle 6"/>
          <p:cNvSpPr>
            <a:spLocks noGrp="1" noChangeArrowheads="1"/>
          </p:cNvSpPr>
          <p:nvPr>
            <p:ph type="ftr" sz="quarter" idx="4"/>
          </p:nvPr>
        </p:nvSpPr>
        <p:spPr bwMode="auto">
          <a:xfrm>
            <a:off x="0" y="8829675"/>
            <a:ext cx="3036888" cy="465138"/>
          </a:xfrm>
          <a:prstGeom prst="rect">
            <a:avLst/>
          </a:prstGeom>
          <a:noFill/>
          <a:ln w="9525">
            <a:noFill/>
            <a:miter lim="800000"/>
            <a:headEnd/>
            <a:tailEnd/>
          </a:ln>
          <a:effectLst/>
        </p:spPr>
        <p:txBody>
          <a:bodyPr vert="horz" wrap="square" lIns="92816" tIns="46408" rIns="92816" bIns="46408" numCol="1" anchor="b" anchorCtr="0" compatLnSpc="1">
            <a:prstTxWarp prst="textNoShape">
              <a:avLst/>
            </a:prstTxWarp>
          </a:bodyPr>
          <a:lstStyle>
            <a:lvl1pPr defTabSz="927100">
              <a:defRPr sz="1200"/>
            </a:lvl1pPr>
          </a:lstStyle>
          <a:p>
            <a:pPr>
              <a:defRPr/>
            </a:pPr>
            <a:endParaRPr lang="en-US"/>
          </a:p>
        </p:txBody>
      </p:sp>
      <p:sp>
        <p:nvSpPr>
          <p:cNvPr id="36871" name="Rectangle 7"/>
          <p:cNvSpPr>
            <a:spLocks noGrp="1" noChangeArrowheads="1"/>
          </p:cNvSpPr>
          <p:nvPr>
            <p:ph type="sldNum" sz="quarter" idx="5"/>
          </p:nvPr>
        </p:nvSpPr>
        <p:spPr bwMode="auto">
          <a:xfrm>
            <a:off x="3971925" y="8829675"/>
            <a:ext cx="3036888" cy="465138"/>
          </a:xfrm>
          <a:prstGeom prst="rect">
            <a:avLst/>
          </a:prstGeom>
          <a:noFill/>
          <a:ln w="9525">
            <a:noFill/>
            <a:miter lim="800000"/>
            <a:headEnd/>
            <a:tailEnd/>
          </a:ln>
          <a:effectLst/>
        </p:spPr>
        <p:txBody>
          <a:bodyPr vert="horz" wrap="square" lIns="92816" tIns="46408" rIns="92816" bIns="46408" numCol="1" anchor="b" anchorCtr="0" compatLnSpc="1">
            <a:prstTxWarp prst="textNoShape">
              <a:avLst/>
            </a:prstTxWarp>
          </a:bodyPr>
          <a:lstStyle>
            <a:lvl1pPr algn="r" defTabSz="927100">
              <a:defRPr sz="1200"/>
            </a:lvl1pPr>
          </a:lstStyle>
          <a:p>
            <a:pPr>
              <a:defRPr/>
            </a:pPr>
            <a:fld id="{361FA796-A954-4F53-A900-6146FF470795}" type="slidenum">
              <a:rPr lang="en-US"/>
              <a:pPr>
                <a:defRPr/>
              </a:pPr>
              <a:t>‹#›</a:t>
            </a:fld>
            <a:endParaRPr lang="en-US"/>
          </a:p>
        </p:txBody>
      </p:sp>
    </p:spTree>
    <p:extLst>
      <p:ext uri="{BB962C8B-B14F-4D97-AF65-F5344CB8AC3E}">
        <p14:creationId xmlns:p14="http://schemas.microsoft.com/office/powerpoint/2010/main" val="610263979"/>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cxnSp>
        <p:nvCxnSpPr>
          <p:cNvPr id="4" name="Straight Connector 3"/>
          <p:cNvCxnSpPr/>
          <p:nvPr userDrawn="1"/>
        </p:nvCxnSpPr>
        <p:spPr>
          <a:xfrm>
            <a:off x="1613243" y="5677246"/>
            <a:ext cx="6075406" cy="0"/>
          </a:xfrm>
          <a:prstGeom prst="line">
            <a:avLst/>
          </a:prstGeom>
          <a:ln>
            <a:solidFill>
              <a:srgbClr val="DA291C"/>
            </a:solidFill>
          </a:ln>
          <a:effectLst/>
        </p:spPr>
        <p:style>
          <a:lnRef idx="2">
            <a:schemeClr val="accent1"/>
          </a:lnRef>
          <a:fillRef idx="0">
            <a:schemeClr val="accent1"/>
          </a:fillRef>
          <a:effectRef idx="1">
            <a:schemeClr val="accent1"/>
          </a:effectRef>
          <a:fontRef idx="minor">
            <a:schemeClr val="tx1"/>
          </a:fontRef>
        </p:style>
      </p:cxnSp>
      <p:sp>
        <p:nvSpPr>
          <p:cNvPr id="10" name="Text Placeholder 9"/>
          <p:cNvSpPr>
            <a:spLocks noGrp="1"/>
          </p:cNvSpPr>
          <p:nvPr>
            <p:ph type="body" sz="quarter" idx="10" hasCustomPrompt="1"/>
          </p:nvPr>
        </p:nvSpPr>
        <p:spPr>
          <a:xfrm>
            <a:off x="755650" y="3638550"/>
            <a:ext cx="7694613" cy="1955800"/>
          </a:xfrm>
          <a:prstGeom prst="rect">
            <a:avLst/>
          </a:prstGeom>
        </p:spPr>
        <p:txBody>
          <a:bodyPr vert="horz"/>
          <a:lstStyle>
            <a:lvl1pPr marL="0" indent="0" algn="ctr">
              <a:lnSpc>
                <a:spcPct val="70000"/>
              </a:lnSpc>
              <a:buNone/>
              <a:defRPr sz="5400" b="1" baseline="0">
                <a:solidFill>
                  <a:srgbClr val="004C97"/>
                </a:solidFill>
                <a:latin typeface="Georgia"/>
                <a:cs typeface="Georgia"/>
              </a:defRPr>
            </a:lvl1pPr>
          </a:lstStyle>
          <a:p>
            <a:pPr lvl="0"/>
            <a:r>
              <a:rPr lang="en-US" dirty="0" smtClean="0"/>
              <a:t>HEADLINE HERE</a:t>
            </a:r>
          </a:p>
          <a:p>
            <a:pPr lvl="0"/>
            <a:r>
              <a:rPr lang="en-US" dirty="0" smtClean="0"/>
              <a:t>TWO LINES OR</a:t>
            </a:r>
          </a:p>
          <a:p>
            <a:pPr lvl="0"/>
            <a:r>
              <a:rPr lang="en-US" dirty="0" smtClean="0"/>
              <a:t>THREE</a:t>
            </a:r>
            <a:endParaRPr lang="en-US" dirty="0"/>
          </a:p>
        </p:txBody>
      </p:sp>
    </p:spTree>
    <p:extLst>
      <p:ext uri="{BB962C8B-B14F-4D97-AF65-F5344CB8AC3E}">
        <p14:creationId xmlns:p14="http://schemas.microsoft.com/office/powerpoint/2010/main" val="1250296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3" descr="NationalFFA_Emblem_R_3C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74001" y="78163"/>
            <a:ext cx="1095621" cy="1315989"/>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line with Content">
    <p:spTree>
      <p:nvGrpSpPr>
        <p:cNvPr id="1" name=""/>
        <p:cNvGrpSpPr/>
        <p:nvPr/>
      </p:nvGrpSpPr>
      <p:grpSpPr>
        <a:xfrm>
          <a:off x="0" y="0"/>
          <a:ext cx="0" cy="0"/>
          <a:chOff x="0" y="0"/>
          <a:chExt cx="0" cy="0"/>
        </a:xfrm>
      </p:grpSpPr>
      <p:sp>
        <p:nvSpPr>
          <p:cNvPr id="10" name="Title 9"/>
          <p:cNvSpPr>
            <a:spLocks noGrp="1"/>
          </p:cNvSpPr>
          <p:nvPr>
            <p:ph type="title" hasCustomPrompt="1"/>
          </p:nvPr>
        </p:nvSpPr>
        <p:spPr>
          <a:xfrm>
            <a:off x="326768" y="192259"/>
            <a:ext cx="8229600" cy="981633"/>
          </a:xfrm>
          <a:prstGeom prst="rect">
            <a:avLst/>
          </a:prstGeom>
        </p:spPr>
        <p:txBody>
          <a:bodyPr vert="horz"/>
          <a:lstStyle>
            <a:lvl1pPr>
              <a:defRPr sz="2400" b="1" i="0" cap="none" baseline="0">
                <a:solidFill>
                  <a:srgbClr val="FFFFFF"/>
                </a:solidFill>
                <a:latin typeface="Georgia"/>
                <a:cs typeface="Georgia"/>
              </a:defRPr>
            </a:lvl1pPr>
          </a:lstStyle>
          <a:p>
            <a:r>
              <a:rPr lang="en-US" dirty="0" smtClean="0"/>
              <a:t>Headline</a:t>
            </a:r>
            <a:endParaRPr lang="en-US" dirty="0"/>
          </a:p>
        </p:txBody>
      </p:sp>
      <p:sp>
        <p:nvSpPr>
          <p:cNvPr id="14" name="Content Placeholder 2"/>
          <p:cNvSpPr>
            <a:spLocks noGrp="1"/>
          </p:cNvSpPr>
          <p:nvPr>
            <p:ph idx="13" hasCustomPrompt="1"/>
          </p:nvPr>
        </p:nvSpPr>
        <p:spPr>
          <a:xfrm>
            <a:off x="457200" y="1818640"/>
            <a:ext cx="8229600" cy="4002723"/>
          </a:xfrm>
          <a:prstGeom prst="rect">
            <a:avLst/>
          </a:prstGeom>
        </p:spPr>
        <p:txBody>
          <a:bodyPr/>
          <a:lstStyle>
            <a:lvl1pPr marL="0" indent="0">
              <a:buNone/>
              <a:defRPr sz="2000" b="0" i="0" baseline="0">
                <a:solidFill>
                  <a:srgbClr val="000000"/>
                </a:solidFill>
                <a:latin typeface="Verdana"/>
                <a:cs typeface="Verdana"/>
              </a:defRPr>
            </a:lvl1pPr>
            <a:lvl2pPr>
              <a:defRPr b="0" i="0">
                <a:solidFill>
                  <a:srgbClr val="000000"/>
                </a:solidFill>
                <a:latin typeface="Verdana"/>
                <a:cs typeface="Verdana"/>
              </a:defRPr>
            </a:lvl2pPr>
            <a:lvl3pPr>
              <a:defRPr b="0" i="0">
                <a:solidFill>
                  <a:srgbClr val="000000"/>
                </a:solidFill>
                <a:latin typeface="Verdana"/>
                <a:cs typeface="Verdana"/>
              </a:defRPr>
            </a:lvl3pPr>
            <a:lvl4pPr>
              <a:defRPr b="0" i="0">
                <a:solidFill>
                  <a:srgbClr val="000000"/>
                </a:solidFill>
                <a:latin typeface="Verdana"/>
                <a:cs typeface="Verdana"/>
              </a:defRPr>
            </a:lvl4pPr>
            <a:lvl5pPr>
              <a:defRPr b="0" i="0">
                <a:solidFill>
                  <a:srgbClr val="000000"/>
                </a:solidFill>
                <a:latin typeface="Verdana"/>
                <a:cs typeface="Verdana"/>
              </a:defRPr>
            </a:lvl5pPr>
          </a:lstStyle>
          <a:p>
            <a:pPr lvl="0"/>
            <a:r>
              <a:rPr lang="en-US" dirty="0" smtClean="0"/>
              <a:t>Copy text goes here.</a:t>
            </a:r>
            <a:endParaRPr lang="en-US" dirty="0"/>
          </a:p>
        </p:txBody>
      </p:sp>
      <p:pic>
        <p:nvPicPr>
          <p:cNvPr id="6" name="Picture 5" descr="NationalFFA_Emblem_R_3C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74001" y="78163"/>
            <a:ext cx="1095621" cy="1315989"/>
          </a:xfrm>
          <a:prstGeom prst="rect">
            <a:avLst/>
          </a:prstGeom>
        </p:spPr>
      </p:pic>
    </p:spTree>
    <p:extLst>
      <p:ext uri="{BB962C8B-B14F-4D97-AF65-F5344CB8AC3E}">
        <p14:creationId xmlns:p14="http://schemas.microsoft.com/office/powerpoint/2010/main" val="2497665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line with Blank Content">
    <p:spTree>
      <p:nvGrpSpPr>
        <p:cNvPr id="1" name=""/>
        <p:cNvGrpSpPr/>
        <p:nvPr/>
      </p:nvGrpSpPr>
      <p:grpSpPr>
        <a:xfrm>
          <a:off x="0" y="0"/>
          <a:ext cx="0" cy="0"/>
          <a:chOff x="0" y="0"/>
          <a:chExt cx="0" cy="0"/>
        </a:xfrm>
      </p:grpSpPr>
      <p:sp>
        <p:nvSpPr>
          <p:cNvPr id="12" name="Title 9"/>
          <p:cNvSpPr>
            <a:spLocks noGrp="1"/>
          </p:cNvSpPr>
          <p:nvPr>
            <p:ph type="title" hasCustomPrompt="1"/>
          </p:nvPr>
        </p:nvSpPr>
        <p:spPr>
          <a:xfrm>
            <a:off x="326768" y="192260"/>
            <a:ext cx="8229600" cy="926714"/>
          </a:xfrm>
          <a:prstGeom prst="rect">
            <a:avLst/>
          </a:prstGeom>
        </p:spPr>
        <p:txBody>
          <a:bodyPr vert="horz"/>
          <a:lstStyle>
            <a:lvl1pPr>
              <a:defRPr sz="2400" b="1" i="0" cap="none" baseline="0">
                <a:solidFill>
                  <a:srgbClr val="FFFFFF"/>
                </a:solidFill>
                <a:latin typeface="Georgia"/>
                <a:cs typeface="Georgia"/>
              </a:defRPr>
            </a:lvl1pPr>
          </a:lstStyle>
          <a:p>
            <a:r>
              <a:rPr lang="en-US" dirty="0" smtClean="0"/>
              <a:t>Headline</a:t>
            </a:r>
            <a:endParaRPr lang="en-US" dirty="0"/>
          </a:p>
        </p:txBody>
      </p:sp>
      <p:pic>
        <p:nvPicPr>
          <p:cNvPr id="5" name="Picture 4" descr="NationalFFA_Emblem_R_3C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74001" y="78163"/>
            <a:ext cx="1095621" cy="1315989"/>
          </a:xfrm>
          <a:prstGeom prst="rect">
            <a:avLst/>
          </a:prstGeom>
        </p:spPr>
      </p:pic>
    </p:spTree>
    <p:extLst>
      <p:ext uri="{BB962C8B-B14F-4D97-AF65-F5344CB8AC3E}">
        <p14:creationId xmlns:p14="http://schemas.microsoft.com/office/powerpoint/2010/main" val="33426879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ubhead with Content">
    <p:spTree>
      <p:nvGrpSpPr>
        <p:cNvPr id="1" name=""/>
        <p:cNvGrpSpPr/>
        <p:nvPr/>
      </p:nvGrpSpPr>
      <p:grpSpPr>
        <a:xfrm>
          <a:off x="0" y="0"/>
          <a:ext cx="0" cy="0"/>
          <a:chOff x="0" y="0"/>
          <a:chExt cx="0" cy="0"/>
        </a:xfrm>
      </p:grpSpPr>
      <p:cxnSp>
        <p:nvCxnSpPr>
          <p:cNvPr id="5" name="Straight Connector 4"/>
          <p:cNvCxnSpPr/>
          <p:nvPr userDrawn="1"/>
        </p:nvCxnSpPr>
        <p:spPr>
          <a:xfrm>
            <a:off x="2004541" y="1867242"/>
            <a:ext cx="5134919" cy="0"/>
          </a:xfrm>
          <a:prstGeom prst="line">
            <a:avLst/>
          </a:prstGeom>
          <a:ln>
            <a:solidFill>
              <a:srgbClr val="DA291C"/>
            </a:solidFill>
          </a:ln>
          <a:effectLst/>
        </p:spPr>
        <p:style>
          <a:lnRef idx="2">
            <a:schemeClr val="accent1"/>
          </a:lnRef>
          <a:fillRef idx="0">
            <a:schemeClr val="accent1"/>
          </a:fillRef>
          <a:effectRef idx="1">
            <a:schemeClr val="accent1"/>
          </a:effectRef>
          <a:fontRef idx="minor">
            <a:schemeClr val="tx1"/>
          </a:fontRef>
        </p:style>
      </p:cxnSp>
      <p:sp>
        <p:nvSpPr>
          <p:cNvPr id="6" name="Title 9"/>
          <p:cNvSpPr>
            <a:spLocks noGrp="1"/>
          </p:cNvSpPr>
          <p:nvPr>
            <p:ph type="title" hasCustomPrompt="1"/>
          </p:nvPr>
        </p:nvSpPr>
        <p:spPr>
          <a:xfrm>
            <a:off x="326768" y="192259"/>
            <a:ext cx="8229600" cy="981633"/>
          </a:xfrm>
          <a:prstGeom prst="rect">
            <a:avLst/>
          </a:prstGeom>
        </p:spPr>
        <p:txBody>
          <a:bodyPr vert="horz"/>
          <a:lstStyle>
            <a:lvl1pPr>
              <a:defRPr sz="2400" b="1" i="0" cap="none" baseline="0">
                <a:solidFill>
                  <a:srgbClr val="FFFFFF"/>
                </a:solidFill>
                <a:latin typeface="Georgia"/>
                <a:cs typeface="Georgia"/>
              </a:defRPr>
            </a:lvl1pPr>
          </a:lstStyle>
          <a:p>
            <a:r>
              <a:rPr lang="en-US" dirty="0" smtClean="0"/>
              <a:t>Headline</a:t>
            </a:r>
            <a:endParaRPr lang="en-US" dirty="0"/>
          </a:p>
        </p:txBody>
      </p:sp>
      <p:sp>
        <p:nvSpPr>
          <p:cNvPr id="13" name="Text Placeholder 12"/>
          <p:cNvSpPr>
            <a:spLocks noGrp="1"/>
          </p:cNvSpPr>
          <p:nvPr>
            <p:ph type="body" sz="quarter" idx="12" hasCustomPrompt="1"/>
          </p:nvPr>
        </p:nvSpPr>
        <p:spPr>
          <a:xfrm>
            <a:off x="2182813" y="1325648"/>
            <a:ext cx="4778375" cy="863600"/>
          </a:xfrm>
          <a:prstGeom prst="rect">
            <a:avLst/>
          </a:prstGeom>
        </p:spPr>
        <p:txBody>
          <a:bodyPr vert="horz"/>
          <a:lstStyle>
            <a:lvl1pPr marL="0" indent="0" algn="ctr">
              <a:buNone/>
              <a:defRPr b="1" i="0" baseline="0">
                <a:solidFill>
                  <a:srgbClr val="004C97"/>
                </a:solidFill>
                <a:latin typeface="Georgia"/>
                <a:cs typeface="Georgia"/>
              </a:defRPr>
            </a:lvl1pPr>
          </a:lstStyle>
          <a:p>
            <a:pPr lvl="0"/>
            <a:r>
              <a:rPr lang="en-US" dirty="0" smtClean="0"/>
              <a:t>Subhead, Georgia bold, 24pt</a:t>
            </a:r>
            <a:endParaRPr lang="en-US" dirty="0"/>
          </a:p>
        </p:txBody>
      </p:sp>
      <p:sp>
        <p:nvSpPr>
          <p:cNvPr id="12" name="Content Placeholder 2"/>
          <p:cNvSpPr>
            <a:spLocks noGrp="1"/>
          </p:cNvSpPr>
          <p:nvPr>
            <p:ph idx="13" hasCustomPrompt="1"/>
          </p:nvPr>
        </p:nvSpPr>
        <p:spPr>
          <a:xfrm>
            <a:off x="457200" y="2194560"/>
            <a:ext cx="8229600" cy="3931603"/>
          </a:xfrm>
          <a:prstGeom prst="rect">
            <a:avLst/>
          </a:prstGeom>
        </p:spPr>
        <p:txBody>
          <a:bodyPr/>
          <a:lstStyle>
            <a:lvl1pPr marL="0" indent="0">
              <a:buNone/>
              <a:defRPr sz="2000" b="0" i="0" baseline="0">
                <a:solidFill>
                  <a:srgbClr val="000000"/>
                </a:solidFill>
                <a:latin typeface="Verdana"/>
                <a:cs typeface="Verdana"/>
              </a:defRPr>
            </a:lvl1pPr>
            <a:lvl2pPr>
              <a:defRPr b="0" i="0">
                <a:solidFill>
                  <a:srgbClr val="000000"/>
                </a:solidFill>
                <a:latin typeface="Verdana"/>
                <a:cs typeface="Verdana"/>
              </a:defRPr>
            </a:lvl2pPr>
            <a:lvl3pPr>
              <a:defRPr b="0" i="0">
                <a:solidFill>
                  <a:srgbClr val="000000"/>
                </a:solidFill>
                <a:latin typeface="Verdana"/>
                <a:cs typeface="Verdana"/>
              </a:defRPr>
            </a:lvl3pPr>
            <a:lvl4pPr>
              <a:defRPr b="0" i="0">
                <a:solidFill>
                  <a:srgbClr val="000000"/>
                </a:solidFill>
                <a:latin typeface="Verdana"/>
                <a:cs typeface="Verdana"/>
              </a:defRPr>
            </a:lvl4pPr>
            <a:lvl5pPr>
              <a:defRPr b="0" i="0">
                <a:solidFill>
                  <a:srgbClr val="000000"/>
                </a:solidFill>
                <a:latin typeface="Verdana"/>
                <a:cs typeface="Verdana"/>
              </a:defRPr>
            </a:lvl5pPr>
          </a:lstStyle>
          <a:p>
            <a:pPr lvl="0"/>
            <a:r>
              <a:rPr lang="en-US" dirty="0" smtClean="0"/>
              <a:t>Copy text goes here.</a:t>
            </a:r>
            <a:endParaRPr lang="en-US" dirty="0"/>
          </a:p>
        </p:txBody>
      </p:sp>
      <p:pic>
        <p:nvPicPr>
          <p:cNvPr id="8" name="Picture 7" descr="NationalFFA_Emblem_R_3C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74001" y="78163"/>
            <a:ext cx="1095621" cy="1315989"/>
          </a:xfrm>
          <a:prstGeom prst="rect">
            <a:avLst/>
          </a:prstGeom>
        </p:spPr>
      </p:pic>
    </p:spTree>
    <p:extLst>
      <p:ext uri="{BB962C8B-B14F-4D97-AF65-F5344CB8AC3E}">
        <p14:creationId xmlns:p14="http://schemas.microsoft.com/office/powerpoint/2010/main" val="1850971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ubhead with Bullet List">
    <p:spTree>
      <p:nvGrpSpPr>
        <p:cNvPr id="1" name=""/>
        <p:cNvGrpSpPr/>
        <p:nvPr/>
      </p:nvGrpSpPr>
      <p:grpSpPr>
        <a:xfrm>
          <a:off x="0" y="0"/>
          <a:ext cx="0" cy="0"/>
          <a:chOff x="0" y="0"/>
          <a:chExt cx="0" cy="0"/>
        </a:xfrm>
      </p:grpSpPr>
      <p:sp>
        <p:nvSpPr>
          <p:cNvPr id="4" name="Title 9"/>
          <p:cNvSpPr>
            <a:spLocks noGrp="1"/>
          </p:cNvSpPr>
          <p:nvPr>
            <p:ph type="title" hasCustomPrompt="1"/>
          </p:nvPr>
        </p:nvSpPr>
        <p:spPr>
          <a:xfrm>
            <a:off x="326768" y="192259"/>
            <a:ext cx="8229600" cy="981633"/>
          </a:xfrm>
          <a:prstGeom prst="rect">
            <a:avLst/>
          </a:prstGeom>
        </p:spPr>
        <p:txBody>
          <a:bodyPr vert="horz"/>
          <a:lstStyle>
            <a:lvl1pPr>
              <a:defRPr sz="2400" b="1" i="0" cap="none" baseline="0">
                <a:solidFill>
                  <a:srgbClr val="FFFFFF"/>
                </a:solidFill>
                <a:latin typeface="Georgia"/>
                <a:cs typeface="Georgia"/>
              </a:defRPr>
            </a:lvl1pPr>
          </a:lstStyle>
          <a:p>
            <a:r>
              <a:rPr lang="en-US" dirty="0" smtClean="0"/>
              <a:t>Headline</a:t>
            </a:r>
            <a:endParaRPr lang="en-US" dirty="0"/>
          </a:p>
        </p:txBody>
      </p:sp>
      <p:cxnSp>
        <p:nvCxnSpPr>
          <p:cNvPr id="8" name="Straight Connector 7"/>
          <p:cNvCxnSpPr/>
          <p:nvPr userDrawn="1"/>
        </p:nvCxnSpPr>
        <p:spPr>
          <a:xfrm>
            <a:off x="2004541" y="1867242"/>
            <a:ext cx="5134919" cy="0"/>
          </a:xfrm>
          <a:prstGeom prst="line">
            <a:avLst/>
          </a:prstGeom>
          <a:ln>
            <a:solidFill>
              <a:srgbClr val="DA291C"/>
            </a:solidFill>
          </a:ln>
          <a:effectLst/>
        </p:spPr>
        <p:style>
          <a:lnRef idx="2">
            <a:schemeClr val="accent1"/>
          </a:lnRef>
          <a:fillRef idx="0">
            <a:schemeClr val="accent1"/>
          </a:fillRef>
          <a:effectRef idx="1">
            <a:schemeClr val="accent1"/>
          </a:effectRef>
          <a:fontRef idx="minor">
            <a:schemeClr val="tx1"/>
          </a:fontRef>
        </p:style>
      </p:cxnSp>
      <p:sp>
        <p:nvSpPr>
          <p:cNvPr id="9" name="Text Placeholder 12"/>
          <p:cNvSpPr>
            <a:spLocks noGrp="1"/>
          </p:cNvSpPr>
          <p:nvPr>
            <p:ph type="body" sz="quarter" idx="12" hasCustomPrompt="1"/>
          </p:nvPr>
        </p:nvSpPr>
        <p:spPr>
          <a:xfrm>
            <a:off x="2182813" y="1325648"/>
            <a:ext cx="4778375" cy="863600"/>
          </a:xfrm>
          <a:prstGeom prst="rect">
            <a:avLst/>
          </a:prstGeom>
        </p:spPr>
        <p:txBody>
          <a:bodyPr vert="horz"/>
          <a:lstStyle>
            <a:lvl1pPr marL="0" indent="0" algn="ctr">
              <a:buNone/>
              <a:defRPr b="1" i="0" baseline="0">
                <a:solidFill>
                  <a:srgbClr val="004C97"/>
                </a:solidFill>
                <a:latin typeface="Georgia"/>
                <a:cs typeface="Georgia"/>
              </a:defRPr>
            </a:lvl1pPr>
          </a:lstStyle>
          <a:p>
            <a:pPr lvl="0"/>
            <a:r>
              <a:rPr lang="en-US" dirty="0" smtClean="0"/>
              <a:t>Subhead, Georgia bold, 24pt</a:t>
            </a:r>
            <a:endParaRPr lang="en-US" dirty="0"/>
          </a:p>
        </p:txBody>
      </p:sp>
      <p:sp>
        <p:nvSpPr>
          <p:cNvPr id="13" name="Content Placeholder 2"/>
          <p:cNvSpPr>
            <a:spLocks noGrp="1"/>
          </p:cNvSpPr>
          <p:nvPr>
            <p:ph idx="13" hasCustomPrompt="1"/>
          </p:nvPr>
        </p:nvSpPr>
        <p:spPr>
          <a:xfrm>
            <a:off x="457200" y="2194560"/>
            <a:ext cx="8229600" cy="3931603"/>
          </a:xfrm>
          <a:prstGeom prst="rect">
            <a:avLst/>
          </a:prstGeom>
        </p:spPr>
        <p:txBody>
          <a:bodyPr/>
          <a:lstStyle>
            <a:lvl1pPr marL="342900" marR="0" indent="-342900" algn="l" defTabSz="914400" rtl="0" eaLnBrk="1" fontAlgn="auto" latinLnBrk="0" hangingPunct="1">
              <a:lnSpc>
                <a:spcPct val="100000"/>
              </a:lnSpc>
              <a:spcBef>
                <a:spcPts val="800"/>
              </a:spcBef>
              <a:spcAft>
                <a:spcPts val="0"/>
              </a:spcAft>
              <a:buClrTx/>
              <a:buSzTx/>
              <a:buFont typeface="Arial"/>
              <a:buChar char="•"/>
              <a:tabLst/>
              <a:defRPr sz="2000" b="0" i="0" baseline="0">
                <a:solidFill>
                  <a:srgbClr val="000000"/>
                </a:solidFill>
                <a:latin typeface="Verdana"/>
                <a:cs typeface="Verdana"/>
              </a:defRPr>
            </a:lvl1pPr>
            <a:lvl2pPr>
              <a:defRPr b="0" i="0">
                <a:solidFill>
                  <a:srgbClr val="000000"/>
                </a:solidFill>
                <a:latin typeface="Verdana"/>
                <a:cs typeface="Verdana"/>
              </a:defRPr>
            </a:lvl2pPr>
            <a:lvl3pPr>
              <a:defRPr b="0" i="0">
                <a:solidFill>
                  <a:srgbClr val="000000"/>
                </a:solidFill>
                <a:latin typeface="Verdana"/>
                <a:cs typeface="Verdana"/>
              </a:defRPr>
            </a:lvl3pPr>
            <a:lvl4pPr>
              <a:defRPr b="0" i="0">
                <a:solidFill>
                  <a:srgbClr val="000000"/>
                </a:solidFill>
                <a:latin typeface="Verdana"/>
                <a:cs typeface="Verdana"/>
              </a:defRPr>
            </a:lvl4pPr>
            <a:lvl5pPr>
              <a:defRPr b="0" i="0">
                <a:solidFill>
                  <a:srgbClr val="000000"/>
                </a:solidFill>
                <a:latin typeface="Verdana"/>
                <a:cs typeface="Verdana"/>
              </a:defRPr>
            </a:lvl5pPr>
          </a:lstStyle>
          <a:p>
            <a:pPr lvl="0"/>
            <a:r>
              <a:rPr lang="en-US" dirty="0" smtClean="0"/>
              <a:t>Bullet text</a:t>
            </a:r>
          </a:p>
          <a:p>
            <a:pPr marL="342900" marR="0" lvl="0" indent="-342900" algn="l" defTabSz="914400" rtl="0" eaLnBrk="1" fontAlgn="auto" latinLnBrk="0" hangingPunct="1">
              <a:lnSpc>
                <a:spcPct val="100000"/>
              </a:lnSpc>
              <a:spcBef>
                <a:spcPts val="800"/>
              </a:spcBef>
              <a:spcAft>
                <a:spcPts val="0"/>
              </a:spcAft>
              <a:buClrTx/>
              <a:buSzTx/>
              <a:buFont typeface="Arial"/>
              <a:buChar char="•"/>
              <a:tabLst/>
              <a:defRPr/>
            </a:pPr>
            <a:r>
              <a:rPr lang="en-US" dirty="0" smtClean="0"/>
              <a:t>Bullet text</a:t>
            </a:r>
          </a:p>
          <a:p>
            <a:pPr marL="342900" marR="0" lvl="0" indent="-342900" algn="l" defTabSz="914400" rtl="0" eaLnBrk="1" fontAlgn="auto" latinLnBrk="0" hangingPunct="1">
              <a:lnSpc>
                <a:spcPct val="100000"/>
              </a:lnSpc>
              <a:spcBef>
                <a:spcPts val="800"/>
              </a:spcBef>
              <a:spcAft>
                <a:spcPts val="0"/>
              </a:spcAft>
              <a:buClrTx/>
              <a:buSzTx/>
              <a:buFont typeface="Arial"/>
              <a:buChar char="•"/>
              <a:tabLst/>
              <a:defRPr/>
            </a:pPr>
            <a:r>
              <a:rPr lang="en-US" dirty="0" smtClean="0"/>
              <a:t>Bullet text</a:t>
            </a:r>
          </a:p>
          <a:p>
            <a:pPr marL="342900" marR="0" lvl="0" indent="-342900" algn="l" defTabSz="914400" rtl="0" eaLnBrk="1" fontAlgn="auto" latinLnBrk="0" hangingPunct="1">
              <a:lnSpc>
                <a:spcPct val="100000"/>
              </a:lnSpc>
              <a:spcBef>
                <a:spcPts val="800"/>
              </a:spcBef>
              <a:spcAft>
                <a:spcPts val="0"/>
              </a:spcAft>
              <a:buClrTx/>
              <a:buSzTx/>
              <a:buFont typeface="Arial"/>
              <a:buChar char="•"/>
              <a:tabLst/>
              <a:defRPr/>
            </a:pPr>
            <a:r>
              <a:rPr lang="en-US" dirty="0" smtClean="0"/>
              <a:t>Bullet text</a:t>
            </a:r>
          </a:p>
          <a:p>
            <a:pPr lvl="0"/>
            <a:endParaRPr lang="en-US" dirty="0"/>
          </a:p>
        </p:txBody>
      </p:sp>
      <p:pic>
        <p:nvPicPr>
          <p:cNvPr id="10" name="Picture 9" descr="NationalFFA_Emblem_R_3C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74001" y="78163"/>
            <a:ext cx="1095621" cy="1315989"/>
          </a:xfrm>
          <a:prstGeom prst="rect">
            <a:avLst/>
          </a:prstGeom>
        </p:spPr>
      </p:pic>
    </p:spTree>
    <p:extLst>
      <p:ext uri="{BB962C8B-B14F-4D97-AF65-F5344CB8AC3E}">
        <p14:creationId xmlns:p14="http://schemas.microsoft.com/office/powerpoint/2010/main" val="8151345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6E2D2B3B-882E-40F3-A32F-6DD516915044}" type="slidenum">
              <a:rPr lang="en-US" smtClean="0"/>
              <a:pPr/>
              <a:t>‹#›</a:t>
            </a:fld>
            <a:endParaRPr lang="en-US" dirty="0"/>
          </a:p>
        </p:txBody>
      </p:sp>
      <p:sp>
        <p:nvSpPr>
          <p:cNvPr id="9" name="Rectangle 8"/>
          <p:cNvSpPr/>
          <p:nvPr userDrawn="1"/>
        </p:nvSpPr>
        <p:spPr>
          <a:xfrm>
            <a:off x="0" y="-1"/>
            <a:ext cx="9150865" cy="844379"/>
          </a:xfrm>
          <a:prstGeom prst="rect">
            <a:avLst/>
          </a:prstGeom>
          <a:solidFill>
            <a:srgbClr val="004C97"/>
          </a:solidFill>
          <a:ln>
            <a:noFill/>
          </a:ln>
          <a:effectLst/>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solidFill>
                <a:srgbClr val="004C97"/>
              </a:solidFill>
            </a:endParaRPr>
          </a:p>
        </p:txBody>
      </p:sp>
      <p:sp>
        <p:nvSpPr>
          <p:cNvPr id="10" name="Rectangle 9"/>
          <p:cNvSpPr/>
          <p:nvPr userDrawn="1"/>
        </p:nvSpPr>
        <p:spPr>
          <a:xfrm>
            <a:off x="0" y="6425514"/>
            <a:ext cx="9150866" cy="267448"/>
          </a:xfrm>
          <a:prstGeom prst="rect">
            <a:avLst/>
          </a:prstGeom>
          <a:solidFill>
            <a:srgbClr val="FFCD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Rectangle 10"/>
          <p:cNvSpPr/>
          <p:nvPr userDrawn="1"/>
        </p:nvSpPr>
        <p:spPr>
          <a:xfrm>
            <a:off x="1092" y="6576541"/>
            <a:ext cx="9149773" cy="287233"/>
          </a:xfrm>
          <a:prstGeom prst="rect">
            <a:avLst/>
          </a:prstGeom>
          <a:solidFill>
            <a:srgbClr val="004C97"/>
          </a:solidFill>
          <a:ln>
            <a:noFill/>
          </a:ln>
          <a:effectLst/>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dirty="0">
              <a:solidFill>
                <a:srgbClr val="0033CC"/>
              </a:solidFill>
            </a:endParaRPr>
          </a:p>
        </p:txBody>
      </p:sp>
    </p:spTree>
  </p:cSld>
  <p:clrMap bg1="lt1" tx1="dk1" bg2="lt2" tx2="dk2" accent1="accent1" accent2="accent2" accent3="accent3" accent4="accent4" accent5="accent5" accent6="accent6" hlink="hlink" folHlink="folHlink"/>
  <p:sldLayoutIdLst>
    <p:sldLayoutId id="2147483724" r:id="rId1"/>
    <p:sldLayoutId id="2147483716" r:id="rId2"/>
    <p:sldLayoutId id="2147483721" r:id="rId3"/>
    <p:sldLayoutId id="2147483720" r:id="rId4"/>
    <p:sldLayoutId id="2147483722" r:id="rId5"/>
    <p:sldLayoutId id="2147483723" r:id="rId6"/>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marR="0" indent="-342900" algn="l" defTabSz="914400" rtl="0" eaLnBrk="1" fontAlgn="auto" latinLnBrk="0" hangingPunct="1">
        <a:lnSpc>
          <a:spcPct val="100000"/>
        </a:lnSpc>
        <a:spcBef>
          <a:spcPts val="800"/>
        </a:spcBef>
        <a:spcAft>
          <a:spcPts val="0"/>
        </a:spcAft>
        <a:buClrTx/>
        <a:buSzTx/>
        <a:buFont typeface="Arial"/>
        <a:buChar char="•"/>
        <a:tabLst/>
        <a:defRPr sz="2400" b="0"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hyperlink" Target="mailto:agriscience@ffa.org" TargetMode="Externa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755650" y="4221126"/>
            <a:ext cx="7694613" cy="1373224"/>
          </a:xfrm>
        </p:spPr>
        <p:txBody>
          <a:bodyPr/>
          <a:lstStyle/>
          <a:p>
            <a:r>
              <a:rPr lang="en-US" dirty="0" smtClean="0"/>
              <a:t>Agriscience Fair</a:t>
            </a:r>
            <a:endParaRPr lang="en-US" dirty="0"/>
          </a:p>
        </p:txBody>
      </p:sp>
      <p:pic>
        <p:nvPicPr>
          <p:cNvPr id="4" name="Picture 3" descr="NationalFFA_Emblem_R_3C_RGB.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11551" y="938842"/>
            <a:ext cx="2146300" cy="2577996"/>
          </a:xfrm>
          <a:prstGeom prst="rect">
            <a:avLst/>
          </a:prstGeom>
        </p:spPr>
      </p:pic>
    </p:spTree>
    <p:extLst>
      <p:ext uri="{BB962C8B-B14F-4D97-AF65-F5344CB8AC3E}">
        <p14:creationId xmlns:p14="http://schemas.microsoft.com/office/powerpoint/2010/main" val="5158499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Agriscience Fair</a:t>
            </a:r>
            <a:endParaRPr lang="en-US" dirty="0"/>
          </a:p>
        </p:txBody>
      </p:sp>
      <p:sp>
        <p:nvSpPr>
          <p:cNvPr id="4" name="Text Placeholder 3"/>
          <p:cNvSpPr>
            <a:spLocks noGrp="1"/>
          </p:cNvSpPr>
          <p:nvPr>
            <p:ph type="body" sz="quarter" idx="12"/>
          </p:nvPr>
        </p:nvSpPr>
        <p:spPr/>
        <p:txBody>
          <a:bodyPr/>
          <a:lstStyle/>
          <a:p>
            <a:r>
              <a:rPr lang="en-US" dirty="0" smtClean="0"/>
              <a:t>Categories</a:t>
            </a:r>
            <a:endParaRPr lang="en-US" dirty="0"/>
          </a:p>
        </p:txBody>
      </p:sp>
      <p:sp>
        <p:nvSpPr>
          <p:cNvPr id="5" name="Content Placeholder 4"/>
          <p:cNvSpPr>
            <a:spLocks noGrp="1"/>
          </p:cNvSpPr>
          <p:nvPr>
            <p:ph idx="13"/>
          </p:nvPr>
        </p:nvSpPr>
        <p:spPr/>
        <p:txBody>
          <a:bodyPr/>
          <a:lstStyle/>
          <a:p>
            <a:pPr marL="342900" indent="-342900">
              <a:buFont typeface="Arial" panose="020B0604020202020204" pitchFamily="34" charset="0"/>
              <a:buChar char="•"/>
            </a:pPr>
            <a:r>
              <a:rPr lang="en-US" b="1" u="sng" dirty="0" smtClean="0"/>
              <a:t>Plant Systems</a:t>
            </a:r>
            <a:r>
              <a:rPr lang="en-US" dirty="0" smtClean="0"/>
              <a:t>: the study of plant life cycles, classifications, functions, structures, reproduction, media and nutrients, as well as growth and cultural practices, through the study of crops, turf grass, trees and shrubs and/or ornamental plants. </a:t>
            </a:r>
          </a:p>
          <a:p>
            <a:pPr marL="516636" lvl="1" indent="-342900">
              <a:buFont typeface="Arial" panose="020B0604020202020204" pitchFamily="34" charset="0"/>
              <a:buChar char="•"/>
            </a:pPr>
            <a:r>
              <a:rPr lang="en-US" dirty="0" smtClean="0"/>
              <a:t>Examples: </a:t>
            </a:r>
          </a:p>
          <a:p>
            <a:pPr marL="745236" lvl="2" indent="-342900">
              <a:buFont typeface="Arial" panose="020B0604020202020204" pitchFamily="34" charset="0"/>
              <a:buChar char="•"/>
            </a:pPr>
            <a:r>
              <a:rPr lang="en-US" dirty="0" smtClean="0"/>
              <a:t>Determine rates of transpiration in plants</a:t>
            </a:r>
          </a:p>
          <a:p>
            <a:pPr marL="745236" lvl="2" indent="-342900">
              <a:buFont typeface="Arial" panose="020B0604020202020204" pitchFamily="34" charset="0"/>
              <a:buChar char="•"/>
            </a:pPr>
            <a:r>
              <a:rPr lang="en-US" dirty="0" smtClean="0"/>
              <a:t>Effects of heavy metals such as cadmium on edible plants</a:t>
            </a:r>
          </a:p>
          <a:p>
            <a:pPr marL="745236" lvl="2" indent="-342900">
              <a:buFont typeface="Arial" panose="020B0604020202020204" pitchFamily="34" charset="0"/>
              <a:buChar char="•"/>
            </a:pPr>
            <a:r>
              <a:rPr lang="en-US" dirty="0" smtClean="0"/>
              <a:t>Compare GMO and conventional seed/plant growth under various conditions</a:t>
            </a:r>
          </a:p>
          <a:p>
            <a:pPr marL="745236" lvl="2" indent="-342900">
              <a:buFont typeface="Arial" panose="020B0604020202020204" pitchFamily="34" charset="0"/>
              <a:buChar char="•"/>
            </a:pPr>
            <a:r>
              <a:rPr lang="en-US" dirty="0" smtClean="0"/>
              <a:t>Effects of lunar climate and soil condition on plant growth</a:t>
            </a:r>
          </a:p>
          <a:p>
            <a:pPr marL="745236" lvl="2" indent="-342900">
              <a:buFont typeface="Arial" panose="020B0604020202020204" pitchFamily="34" charset="0"/>
              <a:buChar char="•"/>
            </a:pPr>
            <a:r>
              <a:rPr lang="en-US" dirty="0" smtClean="0"/>
              <a:t>Compare plant growth of hydroponics and conventional methods</a:t>
            </a:r>
            <a:endParaRPr lang="en-US" dirty="0"/>
          </a:p>
        </p:txBody>
      </p:sp>
    </p:spTree>
    <p:extLst>
      <p:ext uri="{BB962C8B-B14F-4D97-AF65-F5344CB8AC3E}">
        <p14:creationId xmlns:p14="http://schemas.microsoft.com/office/powerpoint/2010/main" val="21722424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Agriscience Fair</a:t>
            </a:r>
            <a:endParaRPr lang="en-US" dirty="0"/>
          </a:p>
        </p:txBody>
      </p:sp>
      <p:sp>
        <p:nvSpPr>
          <p:cNvPr id="4" name="Text Placeholder 3"/>
          <p:cNvSpPr>
            <a:spLocks noGrp="1"/>
          </p:cNvSpPr>
          <p:nvPr>
            <p:ph type="body" sz="quarter" idx="12"/>
          </p:nvPr>
        </p:nvSpPr>
        <p:spPr/>
        <p:txBody>
          <a:bodyPr/>
          <a:lstStyle/>
          <a:p>
            <a:r>
              <a:rPr lang="en-US" dirty="0" smtClean="0"/>
              <a:t>Categories</a:t>
            </a:r>
            <a:endParaRPr lang="en-US" dirty="0"/>
          </a:p>
        </p:txBody>
      </p:sp>
      <p:sp>
        <p:nvSpPr>
          <p:cNvPr id="5" name="Content Placeholder 4"/>
          <p:cNvSpPr>
            <a:spLocks noGrp="1"/>
          </p:cNvSpPr>
          <p:nvPr>
            <p:ph idx="13"/>
          </p:nvPr>
        </p:nvSpPr>
        <p:spPr/>
        <p:txBody>
          <a:bodyPr/>
          <a:lstStyle/>
          <a:p>
            <a:pPr marL="342900" indent="-342900">
              <a:buFont typeface="Arial" panose="020B0604020202020204" pitchFamily="34" charset="0"/>
              <a:buChar char="•"/>
            </a:pPr>
            <a:r>
              <a:rPr lang="en-US" b="1" u="sng" dirty="0" smtClean="0"/>
              <a:t>Power, Structural and Technical Systems</a:t>
            </a:r>
            <a:r>
              <a:rPr lang="en-US" dirty="0" smtClean="0"/>
              <a:t>: the study of agricultural equipment, power systems, alternative fuel sources and precision technology, as well as woodworking, metalworking, welding and project planning for agricultural structures. </a:t>
            </a:r>
          </a:p>
          <a:p>
            <a:pPr marL="516636" lvl="1" indent="-342900">
              <a:buFont typeface="Arial" panose="020B0604020202020204" pitchFamily="34" charset="0"/>
              <a:buChar char="•"/>
            </a:pPr>
            <a:r>
              <a:rPr lang="en-US" dirty="0" smtClean="0"/>
              <a:t>Examples: </a:t>
            </a:r>
          </a:p>
          <a:p>
            <a:pPr marL="745236" lvl="2" indent="-342900">
              <a:buFont typeface="Arial" panose="020B0604020202020204" pitchFamily="34" charset="0"/>
              <a:buChar char="•"/>
            </a:pPr>
            <a:r>
              <a:rPr lang="en-US" dirty="0" smtClean="0"/>
              <a:t>Develop alternate energy source engines</a:t>
            </a:r>
          </a:p>
          <a:p>
            <a:pPr marL="745236" lvl="2" indent="-342900">
              <a:buFont typeface="Arial" panose="020B0604020202020204" pitchFamily="34" charset="0"/>
              <a:buChar char="•"/>
            </a:pPr>
            <a:r>
              <a:rPr lang="en-US" dirty="0" smtClean="0"/>
              <a:t>Create minimum energy use structures</a:t>
            </a:r>
          </a:p>
          <a:p>
            <a:pPr marL="745236" lvl="2" indent="-342900">
              <a:buFont typeface="Arial" panose="020B0604020202020204" pitchFamily="34" charset="0"/>
              <a:buChar char="•"/>
            </a:pPr>
            <a:r>
              <a:rPr lang="en-US" dirty="0" smtClean="0"/>
              <a:t>Compare properties of various alternative insulation products</a:t>
            </a:r>
          </a:p>
          <a:p>
            <a:pPr marL="745236" lvl="2" indent="-342900">
              <a:buFont typeface="Arial" panose="020B0604020202020204" pitchFamily="34" charset="0"/>
              <a:buChar char="•"/>
            </a:pPr>
            <a:r>
              <a:rPr lang="en-US" dirty="0" smtClean="0"/>
              <a:t>Investigation of light/wind/water energy sources</a:t>
            </a:r>
            <a:endParaRPr lang="en-US" dirty="0"/>
          </a:p>
        </p:txBody>
      </p:sp>
    </p:spTree>
    <p:extLst>
      <p:ext uri="{BB962C8B-B14F-4D97-AF65-F5344CB8AC3E}">
        <p14:creationId xmlns:p14="http://schemas.microsoft.com/office/powerpoint/2010/main" val="42574175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Agriscience Fair</a:t>
            </a:r>
            <a:endParaRPr lang="en-US" dirty="0"/>
          </a:p>
        </p:txBody>
      </p:sp>
      <p:sp>
        <p:nvSpPr>
          <p:cNvPr id="4" name="Text Placeholder 3"/>
          <p:cNvSpPr>
            <a:spLocks noGrp="1"/>
          </p:cNvSpPr>
          <p:nvPr>
            <p:ph type="body" sz="quarter" idx="12"/>
          </p:nvPr>
        </p:nvSpPr>
        <p:spPr/>
        <p:txBody>
          <a:bodyPr/>
          <a:lstStyle/>
          <a:p>
            <a:r>
              <a:rPr lang="en-US" dirty="0" smtClean="0"/>
              <a:t>Categories</a:t>
            </a:r>
            <a:endParaRPr lang="en-US" dirty="0"/>
          </a:p>
        </p:txBody>
      </p:sp>
      <p:sp>
        <p:nvSpPr>
          <p:cNvPr id="5" name="Content Placeholder 4"/>
          <p:cNvSpPr>
            <a:spLocks noGrp="1"/>
          </p:cNvSpPr>
          <p:nvPr>
            <p:ph idx="13"/>
          </p:nvPr>
        </p:nvSpPr>
        <p:spPr>
          <a:xfrm>
            <a:off x="457200" y="1953408"/>
            <a:ext cx="8229600" cy="3931603"/>
          </a:xfrm>
        </p:spPr>
        <p:txBody>
          <a:bodyPr/>
          <a:lstStyle/>
          <a:p>
            <a:pPr marL="342900" indent="-342900">
              <a:buFont typeface="Arial" panose="020B0604020202020204" pitchFamily="34" charset="0"/>
              <a:buChar char="•"/>
            </a:pPr>
            <a:r>
              <a:rPr lang="en-US" b="1" u="sng" dirty="0" smtClean="0"/>
              <a:t>Social Science</a:t>
            </a:r>
            <a:r>
              <a:rPr lang="en-US" dirty="0" smtClean="0"/>
              <a:t>: </a:t>
            </a:r>
            <a:r>
              <a:rPr lang="en-US" sz="1900" dirty="0" smtClean="0"/>
              <a:t>the study of agricultural areas including agricultural education, agribusiness, agricultural communication, agricultural leadership and sales in agriculture, food and natural resources.</a:t>
            </a:r>
          </a:p>
          <a:p>
            <a:pPr marL="516636" lvl="1" indent="-342900">
              <a:buFont typeface="Arial" panose="020B0604020202020204" pitchFamily="34" charset="0"/>
              <a:buChar char="•"/>
            </a:pPr>
            <a:r>
              <a:rPr lang="en-US" sz="1500" dirty="0" smtClean="0"/>
              <a:t>Examples: </a:t>
            </a:r>
          </a:p>
          <a:p>
            <a:pPr marL="745236" lvl="2" indent="-342900">
              <a:buFont typeface="Arial" panose="020B0604020202020204" pitchFamily="34" charset="0"/>
              <a:buChar char="•"/>
            </a:pPr>
            <a:r>
              <a:rPr lang="en-US" sz="1500" dirty="0" smtClean="0"/>
              <a:t>Investigate perceptions of community members toward alternative agricultural practices</a:t>
            </a:r>
          </a:p>
          <a:p>
            <a:pPr marL="745236" lvl="2" indent="-342900">
              <a:buFont typeface="Arial" panose="020B0604020202020204" pitchFamily="34" charset="0"/>
              <a:buChar char="•"/>
            </a:pPr>
            <a:r>
              <a:rPr lang="en-US" sz="1500" dirty="0" smtClean="0"/>
              <a:t>Determine the impact of local/state/national safety programs upon accident rates in agricultural/natural resource occupations</a:t>
            </a:r>
          </a:p>
          <a:p>
            <a:pPr marL="745236" lvl="2" indent="-342900">
              <a:buFont typeface="Arial" panose="020B0604020202020204" pitchFamily="34" charset="0"/>
              <a:buChar char="•"/>
            </a:pPr>
            <a:r>
              <a:rPr lang="en-US" sz="1500" dirty="0" smtClean="0"/>
              <a:t>Comparison of profitability of various agricultural/natural resource practices</a:t>
            </a:r>
          </a:p>
          <a:p>
            <a:pPr marL="745236" lvl="2" indent="-342900">
              <a:buFont typeface="Arial" panose="020B0604020202020204" pitchFamily="34" charset="0"/>
              <a:buChar char="•"/>
            </a:pPr>
            <a:r>
              <a:rPr lang="en-US" sz="1500" dirty="0" smtClean="0"/>
              <a:t>Investigate the impact of significant historical figures on a local community</a:t>
            </a:r>
          </a:p>
          <a:p>
            <a:pPr marL="745236" lvl="2" indent="-342900">
              <a:buFont typeface="Arial" panose="020B0604020202020204" pitchFamily="34" charset="0"/>
              <a:buChar char="•"/>
            </a:pPr>
            <a:r>
              <a:rPr lang="en-US" sz="1500" dirty="0" smtClean="0"/>
              <a:t>Determine the economic effects of local/state/national legislation impacting agricultural/natural resources</a:t>
            </a:r>
          </a:p>
          <a:p>
            <a:pPr marL="745236" lvl="2" indent="-342900">
              <a:buFont typeface="Arial" panose="020B0604020202020204" pitchFamily="34" charset="0"/>
              <a:buChar char="•"/>
            </a:pPr>
            <a:r>
              <a:rPr lang="en-US" sz="1500" dirty="0" smtClean="0"/>
              <a:t>Consumer confidence and understanding of food labels</a:t>
            </a:r>
          </a:p>
          <a:p>
            <a:pPr marL="745236" lvl="2" indent="-342900">
              <a:buFont typeface="Arial" panose="020B0604020202020204" pitchFamily="34" charset="0"/>
              <a:buChar char="•"/>
            </a:pPr>
            <a:r>
              <a:rPr lang="en-US" sz="1500" dirty="0" smtClean="0"/>
              <a:t>Economic effect of employment rate and meat consumption</a:t>
            </a:r>
            <a:endParaRPr lang="en-US" sz="1500" dirty="0"/>
          </a:p>
        </p:txBody>
      </p:sp>
    </p:spTree>
    <p:extLst>
      <p:ext uri="{BB962C8B-B14F-4D97-AF65-F5344CB8AC3E}">
        <p14:creationId xmlns:p14="http://schemas.microsoft.com/office/powerpoint/2010/main" val="9435386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Agriscience Fair</a:t>
            </a:r>
            <a:endParaRPr lang="en-US" dirty="0"/>
          </a:p>
        </p:txBody>
      </p:sp>
      <p:sp>
        <p:nvSpPr>
          <p:cNvPr id="4" name="Text Placeholder 3"/>
          <p:cNvSpPr>
            <a:spLocks noGrp="1"/>
          </p:cNvSpPr>
          <p:nvPr>
            <p:ph type="body" sz="quarter" idx="12"/>
          </p:nvPr>
        </p:nvSpPr>
        <p:spPr/>
        <p:txBody>
          <a:bodyPr/>
          <a:lstStyle/>
          <a:p>
            <a:r>
              <a:rPr lang="en-US" dirty="0" smtClean="0"/>
              <a:t>Helpful Tips</a:t>
            </a:r>
            <a:endParaRPr lang="en-US" dirty="0"/>
          </a:p>
        </p:txBody>
      </p:sp>
      <p:sp>
        <p:nvSpPr>
          <p:cNvPr id="5" name="Content Placeholder 4"/>
          <p:cNvSpPr>
            <a:spLocks noGrp="1"/>
          </p:cNvSpPr>
          <p:nvPr>
            <p:ph idx="13"/>
          </p:nvPr>
        </p:nvSpPr>
        <p:spPr>
          <a:xfrm>
            <a:off x="233916" y="1903162"/>
            <a:ext cx="8676168" cy="3931603"/>
          </a:xfrm>
        </p:spPr>
        <p:txBody>
          <a:bodyPr/>
          <a:lstStyle/>
          <a:p>
            <a:pPr marL="342900" indent="-342900">
              <a:buFont typeface="Arial" panose="020B0604020202020204" pitchFamily="34" charset="0"/>
              <a:buChar char="•"/>
            </a:pPr>
            <a:r>
              <a:rPr lang="en-US" dirty="0" smtClean="0"/>
              <a:t>Managing Outcomes</a:t>
            </a:r>
          </a:p>
          <a:p>
            <a:pPr marL="516636" lvl="1" indent="-342900">
              <a:buFont typeface="Arial" panose="020B0604020202020204" pitchFamily="34" charset="0"/>
              <a:buChar char="•"/>
            </a:pPr>
            <a:r>
              <a:rPr lang="en-US" dirty="0" smtClean="0"/>
              <a:t>Do not change your hypothesis</a:t>
            </a:r>
          </a:p>
          <a:p>
            <a:pPr marL="516636" lvl="1" indent="-342900">
              <a:buFont typeface="Arial" panose="020B0604020202020204" pitchFamily="34" charset="0"/>
              <a:buChar char="•"/>
            </a:pPr>
            <a:r>
              <a:rPr lang="en-US" dirty="0" smtClean="0"/>
              <a:t>Do not omit evidence that is for our against your hypothesis</a:t>
            </a:r>
          </a:p>
          <a:p>
            <a:pPr marL="516636" lvl="1" indent="-342900">
              <a:buFont typeface="Arial" panose="020B0604020202020204" pitchFamily="34" charset="0"/>
              <a:buChar char="•"/>
            </a:pPr>
            <a:r>
              <a:rPr lang="en-US" dirty="0" smtClean="0"/>
              <a:t>If the outcome is different than the hypothesis, suggest why</a:t>
            </a:r>
          </a:p>
          <a:p>
            <a:pPr marL="516636" lvl="1" indent="-342900">
              <a:buFont typeface="Arial" panose="020B0604020202020204" pitchFamily="34" charset="0"/>
              <a:buChar char="•"/>
            </a:pPr>
            <a:r>
              <a:rPr lang="en-US" dirty="0" smtClean="0"/>
              <a:t>State what could/should happen next</a:t>
            </a:r>
          </a:p>
          <a:p>
            <a:pPr marL="342900" indent="-342900">
              <a:buFont typeface="Arial" panose="020B0604020202020204" pitchFamily="34" charset="0"/>
              <a:buChar char="•"/>
            </a:pPr>
            <a:r>
              <a:rPr lang="en-US" dirty="0" smtClean="0"/>
              <a:t>Displaying your results</a:t>
            </a:r>
          </a:p>
          <a:p>
            <a:pPr marL="516636" lvl="1" indent="-342900">
              <a:buFont typeface="Arial" panose="020B0604020202020204" pitchFamily="34" charset="0"/>
              <a:buChar char="•"/>
            </a:pPr>
            <a:r>
              <a:rPr lang="en-US" dirty="0" smtClean="0"/>
              <a:t>Be creative and organized</a:t>
            </a:r>
          </a:p>
          <a:p>
            <a:pPr marL="516636" lvl="1" indent="-342900">
              <a:buFont typeface="Arial" panose="020B0604020202020204" pitchFamily="34" charset="0"/>
              <a:buChar char="•"/>
            </a:pPr>
            <a:r>
              <a:rPr lang="en-US" dirty="0" smtClean="0"/>
              <a:t>Do not clutter</a:t>
            </a:r>
          </a:p>
          <a:p>
            <a:pPr marL="516636" lvl="1" indent="-342900">
              <a:buFont typeface="Arial" panose="020B0604020202020204" pitchFamily="34" charset="0"/>
              <a:buChar char="•"/>
            </a:pPr>
            <a:r>
              <a:rPr lang="en-US" dirty="0" smtClean="0"/>
              <a:t>Use relevant photos and simple, correct captions (50 words or less)</a:t>
            </a:r>
          </a:p>
          <a:p>
            <a:pPr marL="342900" indent="-342900">
              <a:buFont typeface="Arial" panose="020B0604020202020204" pitchFamily="34" charset="0"/>
              <a:buChar char="•"/>
            </a:pPr>
            <a:r>
              <a:rPr lang="en-US" dirty="0" smtClean="0"/>
              <a:t>Remember: </a:t>
            </a:r>
          </a:p>
          <a:p>
            <a:pPr marL="516636" lvl="1" indent="-342900">
              <a:buFont typeface="Arial" panose="020B0604020202020204" pitchFamily="34" charset="0"/>
              <a:buChar char="•"/>
            </a:pPr>
            <a:r>
              <a:rPr lang="en-US" dirty="0" smtClean="0"/>
              <a:t>Display is less than 10% of the total project score</a:t>
            </a:r>
          </a:p>
          <a:p>
            <a:pPr marL="516636" lvl="1" indent="-342900">
              <a:buFont typeface="Arial" panose="020B0604020202020204" pitchFamily="34" charset="0"/>
              <a:buChar char="•"/>
            </a:pPr>
            <a:r>
              <a:rPr lang="en-US" dirty="0" smtClean="0"/>
              <a:t>Keep it simple</a:t>
            </a:r>
          </a:p>
          <a:p>
            <a:pPr marL="516636" lvl="1" indent="-342900">
              <a:buFont typeface="Arial" panose="020B0604020202020204" pitchFamily="34" charset="0"/>
              <a:buChar char="•"/>
            </a:pPr>
            <a:r>
              <a:rPr lang="en-US" dirty="0" smtClean="0"/>
              <a:t>Posters are great for displaying information – see regulations in the handbook</a:t>
            </a:r>
          </a:p>
          <a:p>
            <a:pPr marL="516636" lvl="1" indent="-342900">
              <a:buFont typeface="Arial" panose="020B0604020202020204" pitchFamily="34" charset="0"/>
              <a:buChar char="•"/>
            </a:pPr>
            <a:r>
              <a:rPr lang="en-US" dirty="0" smtClean="0"/>
              <a:t>Required written report templates available on FFA.org</a:t>
            </a:r>
            <a:endParaRPr lang="en-US" dirty="0"/>
          </a:p>
        </p:txBody>
      </p:sp>
    </p:spTree>
    <p:extLst>
      <p:ext uri="{BB962C8B-B14F-4D97-AF65-F5344CB8AC3E}">
        <p14:creationId xmlns:p14="http://schemas.microsoft.com/office/powerpoint/2010/main" val="22279577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Agriscience Fair</a:t>
            </a:r>
            <a:endParaRPr lang="en-US" dirty="0"/>
          </a:p>
        </p:txBody>
      </p:sp>
      <p:sp>
        <p:nvSpPr>
          <p:cNvPr id="4" name="Text Placeholder 3"/>
          <p:cNvSpPr>
            <a:spLocks noGrp="1"/>
          </p:cNvSpPr>
          <p:nvPr>
            <p:ph type="body" sz="quarter" idx="12"/>
          </p:nvPr>
        </p:nvSpPr>
        <p:spPr/>
        <p:txBody>
          <a:bodyPr/>
          <a:lstStyle/>
          <a:p>
            <a:r>
              <a:rPr lang="en-US" dirty="0" smtClean="0"/>
              <a:t>Helpful Tips</a:t>
            </a:r>
            <a:endParaRPr lang="en-US" dirty="0"/>
          </a:p>
        </p:txBody>
      </p:sp>
      <p:sp>
        <p:nvSpPr>
          <p:cNvPr id="5" name="Content Placeholder 4"/>
          <p:cNvSpPr>
            <a:spLocks noGrp="1"/>
          </p:cNvSpPr>
          <p:nvPr>
            <p:ph idx="13"/>
          </p:nvPr>
        </p:nvSpPr>
        <p:spPr/>
        <p:txBody>
          <a:bodyPr/>
          <a:lstStyle/>
          <a:p>
            <a:pPr marL="342900" indent="-342900">
              <a:buFont typeface="Arial" panose="020B0604020202020204" pitchFamily="34" charset="0"/>
              <a:buChar char="•"/>
            </a:pPr>
            <a:r>
              <a:rPr lang="en-US" dirty="0" smtClean="0"/>
              <a:t>Interviewing tips</a:t>
            </a:r>
          </a:p>
          <a:p>
            <a:pPr marL="516636" lvl="1" indent="-342900">
              <a:buFont typeface="Arial" panose="020B0604020202020204" pitchFamily="34" charset="0"/>
              <a:buChar char="•"/>
            </a:pPr>
            <a:r>
              <a:rPr lang="en-US" dirty="0" smtClean="0"/>
              <a:t>Practice</a:t>
            </a:r>
          </a:p>
          <a:p>
            <a:pPr marL="516636" lvl="1" indent="-342900">
              <a:buFont typeface="Arial" panose="020B0604020202020204" pitchFamily="34" charset="0"/>
              <a:buChar char="•"/>
            </a:pPr>
            <a:r>
              <a:rPr lang="en-US" dirty="0" smtClean="0"/>
              <a:t>Prepare</a:t>
            </a:r>
          </a:p>
          <a:p>
            <a:pPr marL="516636" lvl="1" indent="-342900">
              <a:buFont typeface="Arial" panose="020B0604020202020204" pitchFamily="34" charset="0"/>
              <a:buChar char="•"/>
            </a:pPr>
            <a:r>
              <a:rPr lang="en-US" dirty="0" smtClean="0"/>
              <a:t>Relax</a:t>
            </a:r>
          </a:p>
          <a:p>
            <a:pPr marL="516636" lvl="1" indent="-342900">
              <a:buFont typeface="Arial" panose="020B0604020202020204" pitchFamily="34" charset="0"/>
              <a:buChar char="•"/>
            </a:pPr>
            <a:r>
              <a:rPr lang="en-US" dirty="0" smtClean="0"/>
              <a:t>Smile</a:t>
            </a:r>
          </a:p>
          <a:p>
            <a:pPr marL="516636" lvl="1" indent="-342900">
              <a:buFont typeface="Arial" panose="020B0604020202020204" pitchFamily="34" charset="0"/>
              <a:buChar char="•"/>
            </a:pPr>
            <a:r>
              <a:rPr lang="en-US" dirty="0" smtClean="0"/>
              <a:t>Firm handshake</a:t>
            </a:r>
          </a:p>
          <a:p>
            <a:pPr marL="342900" indent="-342900">
              <a:buFont typeface="Arial" panose="020B0604020202020204" pitchFamily="34" charset="0"/>
              <a:buChar char="•"/>
            </a:pPr>
            <a:r>
              <a:rPr lang="en-US" dirty="0" smtClean="0"/>
              <a:t>Dress to impress</a:t>
            </a:r>
            <a:endParaRPr lang="en-US" dirty="0"/>
          </a:p>
        </p:txBody>
      </p:sp>
    </p:spTree>
    <p:extLst>
      <p:ext uri="{BB962C8B-B14F-4D97-AF65-F5344CB8AC3E}">
        <p14:creationId xmlns:p14="http://schemas.microsoft.com/office/powerpoint/2010/main" val="9743577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Agriscience Fair</a:t>
            </a:r>
            <a:endParaRPr lang="en-US" dirty="0"/>
          </a:p>
        </p:txBody>
      </p:sp>
      <p:sp>
        <p:nvSpPr>
          <p:cNvPr id="4" name="Text Placeholder 3"/>
          <p:cNvSpPr>
            <a:spLocks noGrp="1"/>
          </p:cNvSpPr>
          <p:nvPr>
            <p:ph type="body" sz="quarter" idx="12"/>
          </p:nvPr>
        </p:nvSpPr>
        <p:spPr/>
        <p:txBody>
          <a:bodyPr/>
          <a:lstStyle/>
          <a:p>
            <a:r>
              <a:rPr lang="en-US" dirty="0" smtClean="0"/>
              <a:t>State Participation</a:t>
            </a:r>
            <a:endParaRPr lang="en-US" dirty="0"/>
          </a:p>
        </p:txBody>
      </p:sp>
      <p:sp>
        <p:nvSpPr>
          <p:cNvPr id="5" name="Content Placeholder 4"/>
          <p:cNvSpPr>
            <a:spLocks noGrp="1"/>
          </p:cNvSpPr>
          <p:nvPr>
            <p:ph idx="13"/>
          </p:nvPr>
        </p:nvSpPr>
        <p:spPr/>
        <p:txBody>
          <a:bodyPr/>
          <a:lstStyle/>
          <a:p>
            <a:pPr marL="342900" indent="-342900">
              <a:buFont typeface="Arial" panose="020B0604020202020204" pitchFamily="34" charset="0"/>
              <a:buChar char="•"/>
            </a:pPr>
            <a:r>
              <a:rPr lang="en-US" dirty="0" smtClean="0"/>
              <a:t>States may conduct a qualifying competition</a:t>
            </a:r>
          </a:p>
          <a:p>
            <a:pPr marL="342900" indent="-342900">
              <a:buFont typeface="Arial" panose="020B0604020202020204" pitchFamily="34" charset="0"/>
              <a:buChar char="•"/>
            </a:pPr>
            <a:r>
              <a:rPr lang="en-US" dirty="0" smtClean="0"/>
              <a:t>Six categories with six divisions each</a:t>
            </a:r>
          </a:p>
          <a:p>
            <a:pPr marL="516636" lvl="1" indent="-342900">
              <a:buFont typeface="Arial" panose="020B0604020202020204" pitchFamily="34" charset="0"/>
              <a:buChar char="•"/>
            </a:pPr>
            <a:r>
              <a:rPr lang="en-US" dirty="0" smtClean="0"/>
              <a:t>Division 1 – individual member in grades 7 and 8</a:t>
            </a:r>
          </a:p>
          <a:p>
            <a:pPr marL="516636" lvl="1" indent="-342900">
              <a:buFont typeface="Arial" panose="020B0604020202020204" pitchFamily="34" charset="0"/>
              <a:buChar char="•"/>
            </a:pPr>
            <a:r>
              <a:rPr lang="en-US" dirty="0" smtClean="0"/>
              <a:t>Division 2 – team of two members in grades 7 and 8</a:t>
            </a:r>
          </a:p>
          <a:p>
            <a:pPr marL="516636" lvl="1" indent="-342900">
              <a:buFont typeface="Arial" panose="020B0604020202020204" pitchFamily="34" charset="0"/>
              <a:buChar char="•"/>
            </a:pPr>
            <a:r>
              <a:rPr lang="en-US" dirty="0" smtClean="0"/>
              <a:t>Division 3 – individual member in grades 9 and 10</a:t>
            </a:r>
          </a:p>
          <a:p>
            <a:pPr marL="516636" lvl="1" indent="-342900">
              <a:buFont typeface="Arial" panose="020B0604020202020204" pitchFamily="34" charset="0"/>
              <a:buChar char="•"/>
            </a:pPr>
            <a:r>
              <a:rPr lang="en-US" dirty="0" smtClean="0"/>
              <a:t>Division 4 – team of two members in grades 9 and 10</a:t>
            </a:r>
          </a:p>
          <a:p>
            <a:pPr marL="516636" lvl="1" indent="-342900">
              <a:buFont typeface="Arial" panose="020B0604020202020204" pitchFamily="34" charset="0"/>
              <a:buChar char="•"/>
            </a:pPr>
            <a:r>
              <a:rPr lang="en-US" dirty="0" smtClean="0"/>
              <a:t>Division 5 – individual member in grades 11 and 12</a:t>
            </a:r>
          </a:p>
          <a:p>
            <a:pPr marL="516636" lvl="1" indent="-342900">
              <a:buFont typeface="Arial" panose="020B0604020202020204" pitchFamily="34" charset="0"/>
              <a:buChar char="•"/>
            </a:pPr>
            <a:r>
              <a:rPr lang="en-US" dirty="0" smtClean="0"/>
              <a:t>Division 6 – team of two members in grades 11 and 12</a:t>
            </a:r>
          </a:p>
          <a:p>
            <a:pPr marL="516636" lvl="1" indent="-342900">
              <a:buFont typeface="Arial" panose="020B0604020202020204" pitchFamily="34" charset="0"/>
              <a:buChar char="•"/>
            </a:pPr>
            <a:r>
              <a:rPr lang="en-US" dirty="0" smtClean="0"/>
              <a:t>Total of 36 different areas</a:t>
            </a:r>
          </a:p>
          <a:p>
            <a:pPr marL="342900" indent="-342900">
              <a:buFont typeface="Arial" panose="020B0604020202020204" pitchFamily="34" charset="0"/>
              <a:buChar char="•"/>
            </a:pPr>
            <a:r>
              <a:rPr lang="en-US" dirty="0" smtClean="0"/>
              <a:t>States may enter one project in each of the 36 areas if they conduct a state qualifying competition</a:t>
            </a:r>
            <a:endParaRPr lang="en-US" dirty="0"/>
          </a:p>
        </p:txBody>
      </p:sp>
    </p:spTree>
    <p:extLst>
      <p:ext uri="{BB962C8B-B14F-4D97-AF65-F5344CB8AC3E}">
        <p14:creationId xmlns:p14="http://schemas.microsoft.com/office/powerpoint/2010/main" val="3241319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Agriscience Fair</a:t>
            </a:r>
            <a:endParaRPr lang="en-US" dirty="0"/>
          </a:p>
        </p:txBody>
      </p:sp>
      <p:sp>
        <p:nvSpPr>
          <p:cNvPr id="4" name="Text Placeholder 3"/>
          <p:cNvSpPr>
            <a:spLocks noGrp="1"/>
          </p:cNvSpPr>
          <p:nvPr>
            <p:ph type="body" sz="quarter" idx="12"/>
          </p:nvPr>
        </p:nvSpPr>
        <p:spPr/>
        <p:txBody>
          <a:bodyPr/>
          <a:lstStyle/>
          <a:p>
            <a:r>
              <a:rPr lang="en-US" dirty="0" smtClean="0"/>
              <a:t>National Participation</a:t>
            </a:r>
            <a:endParaRPr lang="en-US" dirty="0"/>
          </a:p>
        </p:txBody>
      </p:sp>
      <p:sp>
        <p:nvSpPr>
          <p:cNvPr id="5" name="Content Placeholder 4"/>
          <p:cNvSpPr>
            <a:spLocks noGrp="1"/>
          </p:cNvSpPr>
          <p:nvPr>
            <p:ph idx="13"/>
          </p:nvPr>
        </p:nvSpPr>
        <p:spPr/>
        <p:txBody>
          <a:bodyPr/>
          <a:lstStyle/>
          <a:p>
            <a:pPr marL="342900" indent="-342900">
              <a:buFont typeface="Arial" panose="020B0604020202020204" pitchFamily="34" charset="0"/>
              <a:buChar char="•"/>
            </a:pPr>
            <a:r>
              <a:rPr lang="en-US" dirty="0" smtClean="0"/>
              <a:t>No two entries from a state may compete with each other at the national level</a:t>
            </a:r>
          </a:p>
          <a:p>
            <a:pPr marL="342900" indent="-342900">
              <a:buFont typeface="Arial" panose="020B0604020202020204" pitchFamily="34" charset="0"/>
              <a:buChar char="•"/>
            </a:pPr>
            <a:r>
              <a:rPr lang="en-US" dirty="0" smtClean="0"/>
              <a:t>Students may only participate in one entry per year (as an individual or a team)</a:t>
            </a:r>
          </a:p>
          <a:p>
            <a:pPr marL="342900" indent="-342900">
              <a:buFont typeface="Arial" panose="020B0604020202020204" pitchFamily="34" charset="0"/>
              <a:buChar char="•"/>
            </a:pPr>
            <a:r>
              <a:rPr lang="en-US" dirty="0" smtClean="0"/>
              <a:t>Project display and interview at the National FFA Convention &amp; Expo</a:t>
            </a:r>
          </a:p>
          <a:p>
            <a:pPr marL="342900" indent="-342900">
              <a:buFont typeface="Arial" panose="020B0604020202020204" pitchFamily="34" charset="0"/>
              <a:buChar char="•"/>
            </a:pPr>
            <a:r>
              <a:rPr lang="en-US" dirty="0" smtClean="0"/>
              <a:t>Individuals/teams may not compete in the same category and division once placing in the top 3 in that respective area</a:t>
            </a:r>
            <a:endParaRPr lang="en-US" dirty="0"/>
          </a:p>
        </p:txBody>
      </p:sp>
    </p:spTree>
    <p:extLst>
      <p:ext uri="{BB962C8B-B14F-4D97-AF65-F5344CB8AC3E}">
        <p14:creationId xmlns:p14="http://schemas.microsoft.com/office/powerpoint/2010/main" val="15022878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Agriscience Fair</a:t>
            </a:r>
            <a:endParaRPr lang="en-US" dirty="0"/>
          </a:p>
        </p:txBody>
      </p:sp>
      <p:sp>
        <p:nvSpPr>
          <p:cNvPr id="4" name="Text Placeholder 3"/>
          <p:cNvSpPr>
            <a:spLocks noGrp="1"/>
          </p:cNvSpPr>
          <p:nvPr>
            <p:ph type="body" sz="quarter" idx="12"/>
          </p:nvPr>
        </p:nvSpPr>
        <p:spPr/>
        <p:txBody>
          <a:bodyPr/>
          <a:lstStyle/>
          <a:p>
            <a:r>
              <a:rPr lang="en-US" dirty="0" smtClean="0"/>
              <a:t>National Awards</a:t>
            </a:r>
            <a:endParaRPr lang="en-US" dirty="0"/>
          </a:p>
        </p:txBody>
      </p:sp>
      <p:sp>
        <p:nvSpPr>
          <p:cNvPr id="5" name="Content Placeholder 4"/>
          <p:cNvSpPr>
            <a:spLocks noGrp="1"/>
          </p:cNvSpPr>
          <p:nvPr>
            <p:ph idx="13"/>
          </p:nvPr>
        </p:nvSpPr>
        <p:spPr/>
        <p:txBody>
          <a:bodyPr/>
          <a:lstStyle/>
          <a:p>
            <a:pPr marL="342900" indent="-342900">
              <a:buFont typeface="Arial" panose="020B0604020202020204" pitchFamily="34" charset="0"/>
              <a:buChar char="•"/>
            </a:pPr>
            <a:r>
              <a:rPr lang="en-US" dirty="0" smtClean="0"/>
              <a:t>All participants receive recognition and a pin (gold, silver or bronze) </a:t>
            </a:r>
          </a:p>
          <a:p>
            <a:pPr marL="342900" indent="-342900">
              <a:buFont typeface="Arial" panose="020B0604020202020204" pitchFamily="34" charset="0"/>
              <a:buChar char="•"/>
            </a:pPr>
            <a:r>
              <a:rPr lang="en-US" dirty="0" smtClean="0"/>
              <a:t>Cash awards for 1</a:t>
            </a:r>
            <a:r>
              <a:rPr lang="en-US" baseline="30000" dirty="0" smtClean="0"/>
              <a:t>st</a:t>
            </a:r>
            <a:r>
              <a:rPr lang="en-US" dirty="0" smtClean="0"/>
              <a:t>, 2</a:t>
            </a:r>
            <a:r>
              <a:rPr lang="en-US" baseline="30000" dirty="0" smtClean="0"/>
              <a:t>nd</a:t>
            </a:r>
            <a:r>
              <a:rPr lang="en-US" dirty="0"/>
              <a:t> </a:t>
            </a:r>
            <a:r>
              <a:rPr lang="en-US" dirty="0" smtClean="0"/>
              <a:t>and 3</a:t>
            </a:r>
            <a:r>
              <a:rPr lang="en-US" baseline="30000" dirty="0" smtClean="0"/>
              <a:t>rd</a:t>
            </a:r>
            <a:r>
              <a:rPr lang="en-US" dirty="0" smtClean="0"/>
              <a:t> place will be dependent upon available funds. </a:t>
            </a:r>
            <a:endParaRPr lang="en-US" dirty="0"/>
          </a:p>
        </p:txBody>
      </p:sp>
    </p:spTree>
    <p:extLst>
      <p:ext uri="{BB962C8B-B14F-4D97-AF65-F5344CB8AC3E}">
        <p14:creationId xmlns:p14="http://schemas.microsoft.com/office/powerpoint/2010/main" val="40447542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Agriscience Fair</a:t>
            </a:r>
            <a:endParaRPr lang="en-US" dirty="0"/>
          </a:p>
        </p:txBody>
      </p:sp>
      <p:sp>
        <p:nvSpPr>
          <p:cNvPr id="3" name="Text Placeholder 2"/>
          <p:cNvSpPr>
            <a:spLocks noGrp="1"/>
          </p:cNvSpPr>
          <p:nvPr>
            <p:ph type="body" sz="quarter" idx="12"/>
          </p:nvPr>
        </p:nvSpPr>
        <p:spPr/>
        <p:txBody>
          <a:bodyPr/>
          <a:lstStyle/>
          <a:p>
            <a:r>
              <a:rPr lang="en-US" dirty="0" smtClean="0"/>
              <a:t>Important Dates</a:t>
            </a:r>
            <a:endParaRPr lang="en-US" dirty="0"/>
          </a:p>
        </p:txBody>
      </p:sp>
      <p:sp>
        <p:nvSpPr>
          <p:cNvPr id="4" name="Content Placeholder 3"/>
          <p:cNvSpPr>
            <a:spLocks noGrp="1"/>
          </p:cNvSpPr>
          <p:nvPr>
            <p:ph idx="13"/>
          </p:nvPr>
        </p:nvSpPr>
        <p:spPr/>
        <p:txBody>
          <a:bodyPr/>
          <a:lstStyle/>
          <a:p>
            <a:pPr marL="342900" indent="-342900">
              <a:buFont typeface="Arial" panose="020B0604020202020204" pitchFamily="34" charset="0"/>
              <a:buChar char="•"/>
            </a:pPr>
            <a:r>
              <a:rPr lang="en-US" dirty="0" smtClean="0"/>
              <a:t>Forms due with postmark date no later than July 10</a:t>
            </a:r>
          </a:p>
          <a:p>
            <a:pPr marL="516636" lvl="1" indent="-342900">
              <a:buFont typeface="Arial" panose="020B0604020202020204" pitchFamily="34" charset="0"/>
              <a:buChar char="•"/>
            </a:pPr>
            <a:r>
              <a:rPr lang="en-US" dirty="0" smtClean="0"/>
              <a:t>A complete submission includes the application and written report</a:t>
            </a:r>
          </a:p>
          <a:p>
            <a:pPr marL="342900" indent="-342900">
              <a:buFont typeface="Arial" panose="020B0604020202020204" pitchFamily="34" charset="0"/>
              <a:buChar char="•"/>
            </a:pPr>
            <a:r>
              <a:rPr lang="en-US" dirty="0" smtClean="0"/>
              <a:t>National FFA Convention &amp; Expo, mid-October</a:t>
            </a:r>
          </a:p>
          <a:p>
            <a:pPr marL="342900" indent="-342900">
              <a:buFont typeface="Arial" panose="020B0604020202020204" pitchFamily="34" charset="0"/>
              <a:buChar char="•"/>
            </a:pPr>
            <a:r>
              <a:rPr lang="en-US" dirty="0" smtClean="0"/>
              <a:t>Please consult the program webpage and current year’s orientation packet for more important details and deadlines</a:t>
            </a:r>
            <a:endParaRPr lang="en-US" dirty="0"/>
          </a:p>
        </p:txBody>
      </p:sp>
    </p:spTree>
    <p:extLst>
      <p:ext uri="{BB962C8B-B14F-4D97-AF65-F5344CB8AC3E}">
        <p14:creationId xmlns:p14="http://schemas.microsoft.com/office/powerpoint/2010/main" val="20106605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Agriscience Fair</a:t>
            </a:r>
            <a:endParaRPr lang="en-US" dirty="0"/>
          </a:p>
        </p:txBody>
      </p:sp>
      <p:sp>
        <p:nvSpPr>
          <p:cNvPr id="4" name="Text Placeholder 3"/>
          <p:cNvSpPr>
            <a:spLocks noGrp="1"/>
          </p:cNvSpPr>
          <p:nvPr>
            <p:ph type="body" sz="quarter" idx="12"/>
          </p:nvPr>
        </p:nvSpPr>
        <p:spPr/>
        <p:txBody>
          <a:bodyPr/>
          <a:lstStyle/>
          <a:p>
            <a:r>
              <a:rPr lang="en-US" dirty="0" smtClean="0"/>
              <a:t>Questions? </a:t>
            </a:r>
            <a:endParaRPr lang="en-US" dirty="0"/>
          </a:p>
        </p:txBody>
      </p:sp>
      <p:sp>
        <p:nvSpPr>
          <p:cNvPr id="5" name="Content Placeholder 4"/>
          <p:cNvSpPr>
            <a:spLocks noGrp="1"/>
          </p:cNvSpPr>
          <p:nvPr>
            <p:ph idx="13"/>
          </p:nvPr>
        </p:nvSpPr>
        <p:spPr/>
        <p:txBody>
          <a:bodyPr/>
          <a:lstStyle/>
          <a:p>
            <a:pPr algn="ctr"/>
            <a:r>
              <a:rPr lang="en-US" dirty="0" smtClean="0"/>
              <a:t>Contact the Agriscience Fair</a:t>
            </a:r>
          </a:p>
          <a:p>
            <a:pPr algn="ctr"/>
            <a:r>
              <a:rPr lang="en-US" dirty="0" smtClean="0"/>
              <a:t>Education Specialist</a:t>
            </a:r>
          </a:p>
          <a:p>
            <a:pPr algn="ctr"/>
            <a:r>
              <a:rPr lang="en-US" dirty="0" smtClean="0"/>
              <a:t>317-802-4402</a:t>
            </a:r>
          </a:p>
          <a:p>
            <a:pPr algn="ctr"/>
            <a:r>
              <a:rPr lang="en-US" dirty="0" smtClean="0">
                <a:hlinkClick r:id="rId2"/>
              </a:rPr>
              <a:t>agriscience@ffa.org</a:t>
            </a:r>
            <a:r>
              <a:rPr lang="en-US" dirty="0" smtClean="0"/>
              <a:t> </a:t>
            </a:r>
            <a:endParaRPr lang="en-US" dirty="0"/>
          </a:p>
        </p:txBody>
      </p:sp>
    </p:spTree>
    <p:extLst>
      <p:ext uri="{BB962C8B-B14F-4D97-AF65-F5344CB8AC3E}">
        <p14:creationId xmlns:p14="http://schemas.microsoft.com/office/powerpoint/2010/main" val="6113595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Agriscience Fair</a:t>
            </a:r>
            <a:endParaRPr lang="en-US" dirty="0"/>
          </a:p>
        </p:txBody>
      </p:sp>
      <p:sp>
        <p:nvSpPr>
          <p:cNvPr id="4" name="Text Placeholder 3"/>
          <p:cNvSpPr>
            <a:spLocks noGrp="1"/>
          </p:cNvSpPr>
          <p:nvPr>
            <p:ph type="body" sz="quarter" idx="12"/>
          </p:nvPr>
        </p:nvSpPr>
        <p:spPr/>
        <p:txBody>
          <a:bodyPr/>
          <a:lstStyle/>
          <a:p>
            <a:r>
              <a:rPr lang="en-US" dirty="0" smtClean="0"/>
              <a:t>Goals &amp; Objectives</a:t>
            </a:r>
            <a:endParaRPr lang="en-US" dirty="0"/>
          </a:p>
        </p:txBody>
      </p:sp>
      <p:sp>
        <p:nvSpPr>
          <p:cNvPr id="5" name="Content Placeholder 4"/>
          <p:cNvSpPr>
            <a:spLocks noGrp="1"/>
          </p:cNvSpPr>
          <p:nvPr>
            <p:ph idx="13"/>
          </p:nvPr>
        </p:nvSpPr>
        <p:spPr/>
        <p:txBody>
          <a:bodyPr/>
          <a:lstStyle/>
          <a:p>
            <a:pPr marL="342900" indent="-342900">
              <a:buFont typeface="Arial" panose="020B0604020202020204" pitchFamily="34" charset="0"/>
              <a:buChar char="•"/>
            </a:pPr>
            <a:r>
              <a:rPr lang="en-US" dirty="0" smtClean="0"/>
              <a:t>The National FFA Agriscience Fair recognizes student researchers studying the application of agricultural scientific principles and emerging technologies in agricultural enterprises. </a:t>
            </a:r>
          </a:p>
          <a:p>
            <a:pPr marL="342900" indent="-342900">
              <a:buFont typeface="Arial" panose="020B0604020202020204" pitchFamily="34" charset="0"/>
              <a:buChar char="•"/>
            </a:pPr>
            <a:r>
              <a:rPr lang="en-US" dirty="0" smtClean="0"/>
              <a:t>The agriscience fair is for middle and high school students. Participation beings at the local level and progresses to state and national levels. </a:t>
            </a:r>
          </a:p>
        </p:txBody>
      </p:sp>
    </p:spTree>
    <p:extLst>
      <p:ext uri="{BB962C8B-B14F-4D97-AF65-F5344CB8AC3E}">
        <p14:creationId xmlns:p14="http://schemas.microsoft.com/office/powerpoint/2010/main" val="7581753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Agriscience Fair</a:t>
            </a:r>
            <a:endParaRPr lang="en-US" dirty="0"/>
          </a:p>
        </p:txBody>
      </p:sp>
      <p:sp>
        <p:nvSpPr>
          <p:cNvPr id="3" name="Text Placeholder 2"/>
          <p:cNvSpPr>
            <a:spLocks noGrp="1"/>
          </p:cNvSpPr>
          <p:nvPr>
            <p:ph type="body" sz="quarter" idx="12"/>
          </p:nvPr>
        </p:nvSpPr>
        <p:spPr/>
        <p:txBody>
          <a:bodyPr/>
          <a:lstStyle/>
          <a:p>
            <a:r>
              <a:rPr lang="en-US" dirty="0" smtClean="0"/>
              <a:t>Developing a Project</a:t>
            </a:r>
            <a:endParaRPr lang="en-US" dirty="0"/>
          </a:p>
        </p:txBody>
      </p:sp>
      <p:sp>
        <p:nvSpPr>
          <p:cNvPr id="4" name="Content Placeholder 3"/>
          <p:cNvSpPr>
            <a:spLocks noGrp="1"/>
          </p:cNvSpPr>
          <p:nvPr>
            <p:ph idx="13"/>
          </p:nvPr>
        </p:nvSpPr>
        <p:spPr/>
        <p:txBody>
          <a:bodyPr/>
          <a:lstStyle/>
          <a:p>
            <a:pPr marL="342900" indent="-342900">
              <a:buFont typeface="Arial" panose="020B0604020202020204" pitchFamily="34" charset="0"/>
              <a:buChar char="•"/>
            </a:pPr>
            <a:r>
              <a:rPr lang="en-US" dirty="0" smtClean="0"/>
              <a:t>Developing a quality agriscience project includes and requires: </a:t>
            </a:r>
          </a:p>
          <a:p>
            <a:pPr marL="516636" lvl="1" indent="-342900">
              <a:buFont typeface="Arial" panose="020B0604020202020204" pitchFamily="34" charset="0"/>
              <a:buChar char="•"/>
            </a:pPr>
            <a:r>
              <a:rPr lang="en-US" dirty="0" smtClean="0"/>
              <a:t>Focusing on an important agricultural issue, question or principle</a:t>
            </a:r>
          </a:p>
          <a:p>
            <a:pPr marL="516636" lvl="1" indent="-342900">
              <a:buFont typeface="Arial" panose="020B0604020202020204" pitchFamily="34" charset="0"/>
              <a:buChar char="•"/>
            </a:pPr>
            <a:r>
              <a:rPr lang="en-US" dirty="0" smtClean="0"/>
              <a:t>Specific research objectives</a:t>
            </a:r>
          </a:p>
          <a:p>
            <a:pPr marL="516636" lvl="1" indent="-342900">
              <a:buFont typeface="Arial" panose="020B0604020202020204" pitchFamily="34" charset="0"/>
              <a:buChar char="•"/>
            </a:pPr>
            <a:r>
              <a:rPr lang="en-US" dirty="0" smtClean="0"/>
              <a:t>Using a number of steps</a:t>
            </a:r>
          </a:p>
          <a:p>
            <a:pPr marL="516636" lvl="1" indent="-342900">
              <a:buFont typeface="Arial" panose="020B0604020202020204" pitchFamily="34" charset="0"/>
              <a:buChar char="•"/>
            </a:pPr>
            <a:r>
              <a:rPr lang="en-US" dirty="0" smtClean="0"/>
              <a:t>Following a scientific process to collect and analyze data</a:t>
            </a:r>
          </a:p>
          <a:p>
            <a:pPr marL="516636" lvl="1" indent="-342900">
              <a:buFont typeface="Arial" panose="020B0604020202020204" pitchFamily="34" charset="0"/>
              <a:buChar char="•"/>
            </a:pPr>
            <a:r>
              <a:rPr lang="en-US" dirty="0" smtClean="0"/>
              <a:t>Student commitment to a moderate or substantial amount of time</a:t>
            </a:r>
          </a:p>
          <a:p>
            <a:pPr marL="516636" lvl="1" indent="-342900">
              <a:buFont typeface="Arial" panose="020B0604020202020204" pitchFamily="34" charset="0"/>
              <a:buChar char="•"/>
            </a:pPr>
            <a:r>
              <a:rPr lang="en-US" dirty="0" smtClean="0"/>
              <a:t>Teacher supervision</a:t>
            </a:r>
            <a:endParaRPr lang="en-US" dirty="0"/>
          </a:p>
        </p:txBody>
      </p:sp>
    </p:spTree>
    <p:extLst>
      <p:ext uri="{BB962C8B-B14F-4D97-AF65-F5344CB8AC3E}">
        <p14:creationId xmlns:p14="http://schemas.microsoft.com/office/powerpoint/2010/main" val="14136645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Agriscience Fair</a:t>
            </a:r>
            <a:endParaRPr lang="en-US" dirty="0"/>
          </a:p>
        </p:txBody>
      </p:sp>
      <p:sp>
        <p:nvSpPr>
          <p:cNvPr id="4" name="Text Placeholder 3"/>
          <p:cNvSpPr>
            <a:spLocks noGrp="1"/>
          </p:cNvSpPr>
          <p:nvPr>
            <p:ph type="body" sz="quarter" idx="12"/>
          </p:nvPr>
        </p:nvSpPr>
        <p:spPr/>
        <p:txBody>
          <a:bodyPr/>
          <a:lstStyle/>
          <a:p>
            <a:r>
              <a:rPr lang="en-US" dirty="0" smtClean="0"/>
              <a:t>Project Process</a:t>
            </a:r>
            <a:endParaRPr lang="en-US" dirty="0"/>
          </a:p>
        </p:txBody>
      </p:sp>
      <p:sp>
        <p:nvSpPr>
          <p:cNvPr id="5" name="Content Placeholder 4"/>
          <p:cNvSpPr>
            <a:spLocks noGrp="1"/>
          </p:cNvSpPr>
          <p:nvPr>
            <p:ph idx="13"/>
          </p:nvPr>
        </p:nvSpPr>
        <p:spPr/>
        <p:txBody>
          <a:bodyPr/>
          <a:lstStyle/>
          <a:p>
            <a:pPr marL="342900" indent="-342900">
              <a:buFont typeface="Arial" panose="020B0604020202020204" pitchFamily="34" charset="0"/>
              <a:buChar char="•"/>
            </a:pPr>
            <a:r>
              <a:rPr lang="en-US" dirty="0" smtClean="0"/>
              <a:t>Getting Started</a:t>
            </a:r>
          </a:p>
          <a:p>
            <a:pPr marL="516636" lvl="1" indent="-342900">
              <a:buFont typeface="Arial" panose="020B0604020202020204" pitchFamily="34" charset="0"/>
              <a:buChar char="•"/>
            </a:pPr>
            <a:r>
              <a:rPr lang="en-US" dirty="0" smtClean="0"/>
              <a:t>Pick a subject area </a:t>
            </a:r>
          </a:p>
          <a:p>
            <a:pPr marL="516636" lvl="1" indent="-342900">
              <a:buFont typeface="Arial" panose="020B0604020202020204" pitchFamily="34" charset="0"/>
              <a:buChar char="•"/>
            </a:pPr>
            <a:r>
              <a:rPr lang="en-US" dirty="0" smtClean="0"/>
              <a:t>Narrow the scope</a:t>
            </a:r>
          </a:p>
          <a:p>
            <a:pPr marL="516636" lvl="1" indent="-342900">
              <a:buFont typeface="Arial" panose="020B0604020202020204" pitchFamily="34" charset="0"/>
              <a:buChar char="•"/>
            </a:pPr>
            <a:r>
              <a:rPr lang="en-US" dirty="0" smtClean="0"/>
              <a:t>Consider your SAE</a:t>
            </a:r>
          </a:p>
          <a:p>
            <a:pPr marL="342900" indent="-342900">
              <a:buFont typeface="Arial" panose="020B0604020202020204" pitchFamily="34" charset="0"/>
              <a:buChar char="•"/>
            </a:pPr>
            <a:r>
              <a:rPr lang="en-US" dirty="0" smtClean="0"/>
              <a:t>Create a Hypothesis</a:t>
            </a:r>
          </a:p>
          <a:p>
            <a:pPr marL="516636" lvl="1" indent="-342900">
              <a:buFont typeface="Arial" panose="020B0604020202020204" pitchFamily="34" charset="0"/>
              <a:buChar char="•"/>
            </a:pPr>
            <a:r>
              <a:rPr lang="en-US" dirty="0" smtClean="0"/>
              <a:t>Translate the problem into a question</a:t>
            </a:r>
          </a:p>
          <a:p>
            <a:pPr marL="342900" indent="-342900">
              <a:buFont typeface="Arial" panose="020B0604020202020204" pitchFamily="34" charset="0"/>
              <a:buChar char="•"/>
            </a:pPr>
            <a:r>
              <a:rPr lang="en-US" dirty="0" smtClean="0"/>
              <a:t>Test the Hypothesis</a:t>
            </a:r>
          </a:p>
          <a:p>
            <a:pPr marL="516636" lvl="1" indent="-342900">
              <a:buFont typeface="Arial" panose="020B0604020202020204" pitchFamily="34" charset="0"/>
              <a:buChar char="•"/>
            </a:pPr>
            <a:r>
              <a:rPr lang="en-US" dirty="0" smtClean="0"/>
              <a:t>Research</a:t>
            </a:r>
          </a:p>
          <a:p>
            <a:pPr marL="516636" lvl="1" indent="-342900">
              <a:buFont typeface="Arial" panose="020B0604020202020204" pitchFamily="34" charset="0"/>
              <a:buChar char="•"/>
            </a:pPr>
            <a:r>
              <a:rPr lang="en-US" dirty="0" smtClean="0"/>
              <a:t>Redefine problem</a:t>
            </a:r>
          </a:p>
          <a:p>
            <a:pPr marL="516636" lvl="1" indent="-342900">
              <a:buFont typeface="Arial" panose="020B0604020202020204" pitchFamily="34" charset="0"/>
              <a:buChar char="•"/>
            </a:pPr>
            <a:r>
              <a:rPr lang="en-US" dirty="0" smtClean="0"/>
              <a:t>Revisit the hypothesis</a:t>
            </a:r>
          </a:p>
          <a:p>
            <a:pPr marL="516636" lvl="1" indent="-342900">
              <a:buFont typeface="Arial" panose="020B0604020202020204" pitchFamily="34" charset="0"/>
              <a:buChar char="•"/>
            </a:pPr>
            <a:r>
              <a:rPr lang="en-US" dirty="0" smtClean="0"/>
              <a:t>Experiment</a:t>
            </a:r>
          </a:p>
          <a:p>
            <a:pPr marL="516636" lvl="1" indent="-342900">
              <a:buFont typeface="Arial" panose="020B0604020202020204" pitchFamily="34" charset="0"/>
              <a:buChar char="•"/>
            </a:pPr>
            <a:r>
              <a:rPr lang="en-US" dirty="0" smtClean="0"/>
              <a:t>Form conclusion</a:t>
            </a:r>
          </a:p>
          <a:p>
            <a:pPr marL="516636" lvl="1" indent="-342900">
              <a:buFont typeface="Arial" panose="020B0604020202020204" pitchFamily="34" charset="0"/>
              <a:buChar char="•"/>
            </a:pPr>
            <a:r>
              <a:rPr lang="en-US" dirty="0" smtClean="0"/>
              <a:t>Report results</a:t>
            </a:r>
            <a:endParaRPr lang="en-US" dirty="0"/>
          </a:p>
        </p:txBody>
      </p:sp>
    </p:spTree>
    <p:extLst>
      <p:ext uri="{BB962C8B-B14F-4D97-AF65-F5344CB8AC3E}">
        <p14:creationId xmlns:p14="http://schemas.microsoft.com/office/powerpoint/2010/main" val="6493877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Agriscience Fair</a:t>
            </a:r>
            <a:endParaRPr lang="en-US" dirty="0"/>
          </a:p>
        </p:txBody>
      </p:sp>
      <p:sp>
        <p:nvSpPr>
          <p:cNvPr id="4" name="Text Placeholder 3"/>
          <p:cNvSpPr>
            <a:spLocks noGrp="1"/>
          </p:cNvSpPr>
          <p:nvPr>
            <p:ph type="body" sz="quarter" idx="12"/>
          </p:nvPr>
        </p:nvSpPr>
        <p:spPr>
          <a:xfrm>
            <a:off x="723014" y="1325648"/>
            <a:ext cx="7687339" cy="863600"/>
          </a:xfrm>
        </p:spPr>
        <p:txBody>
          <a:bodyPr/>
          <a:lstStyle/>
          <a:p>
            <a:r>
              <a:rPr lang="en-US" dirty="0" smtClean="0"/>
              <a:t>Conducting Research; Presenting Findings</a:t>
            </a:r>
            <a:endParaRPr lang="en-US" dirty="0"/>
          </a:p>
        </p:txBody>
      </p:sp>
      <p:sp>
        <p:nvSpPr>
          <p:cNvPr id="5" name="Content Placeholder 4"/>
          <p:cNvSpPr>
            <a:spLocks noGrp="1"/>
          </p:cNvSpPr>
          <p:nvPr>
            <p:ph idx="13"/>
          </p:nvPr>
        </p:nvSpPr>
        <p:spPr/>
        <p:txBody>
          <a:bodyPr/>
          <a:lstStyle/>
          <a:p>
            <a:pPr marL="342900" indent="-342900">
              <a:buFont typeface="Arial" panose="020B0604020202020204" pitchFamily="34" charset="0"/>
              <a:buChar char="•"/>
            </a:pPr>
            <a:r>
              <a:rPr lang="en-US" dirty="0" smtClean="0"/>
              <a:t>Research</a:t>
            </a:r>
          </a:p>
          <a:p>
            <a:pPr marL="516636" lvl="1" indent="-342900">
              <a:buFont typeface="Arial" panose="020B0604020202020204" pitchFamily="34" charset="0"/>
              <a:buChar char="•"/>
            </a:pPr>
            <a:r>
              <a:rPr lang="en-US" dirty="0" smtClean="0"/>
              <a:t>Primary research</a:t>
            </a:r>
          </a:p>
          <a:p>
            <a:pPr marL="745236" lvl="2" indent="-342900">
              <a:buFont typeface="Arial" panose="020B0604020202020204" pitchFamily="34" charset="0"/>
              <a:buChar char="•"/>
            </a:pPr>
            <a:r>
              <a:rPr lang="en-US" dirty="0" smtClean="0"/>
              <a:t>Interviews</a:t>
            </a:r>
          </a:p>
          <a:p>
            <a:pPr marL="745236" lvl="2" indent="-342900">
              <a:buFont typeface="Arial" panose="020B0604020202020204" pitchFamily="34" charset="0"/>
              <a:buChar char="•"/>
            </a:pPr>
            <a:r>
              <a:rPr lang="en-US" dirty="0" smtClean="0"/>
              <a:t>Exploratory experiments</a:t>
            </a:r>
          </a:p>
          <a:p>
            <a:pPr marL="745236" lvl="2" indent="-342900">
              <a:buFont typeface="Arial" panose="020B0604020202020204" pitchFamily="34" charset="0"/>
              <a:buChar char="•"/>
            </a:pPr>
            <a:r>
              <a:rPr lang="en-US" dirty="0" smtClean="0"/>
              <a:t>Surveys</a:t>
            </a:r>
          </a:p>
          <a:p>
            <a:pPr marL="516636" lvl="1" indent="-342900">
              <a:buFont typeface="Arial" panose="020B0604020202020204" pitchFamily="34" charset="0"/>
              <a:buChar char="•"/>
            </a:pPr>
            <a:r>
              <a:rPr lang="en-US" dirty="0" smtClean="0"/>
              <a:t>Secondary research</a:t>
            </a:r>
          </a:p>
          <a:p>
            <a:pPr marL="745236" lvl="2" indent="-342900">
              <a:buFont typeface="Arial" panose="020B0604020202020204" pitchFamily="34" charset="0"/>
              <a:buChar char="•"/>
            </a:pPr>
            <a:r>
              <a:rPr lang="en-US" dirty="0" smtClean="0"/>
              <a:t>Books</a:t>
            </a:r>
          </a:p>
          <a:p>
            <a:pPr marL="745236" lvl="2" indent="-342900">
              <a:buFont typeface="Arial" panose="020B0604020202020204" pitchFamily="34" charset="0"/>
              <a:buChar char="•"/>
            </a:pPr>
            <a:r>
              <a:rPr lang="en-US" dirty="0" smtClean="0"/>
              <a:t>Journals/newspapers</a:t>
            </a:r>
          </a:p>
          <a:p>
            <a:pPr marL="745236" lvl="2" indent="-342900">
              <a:buFont typeface="Arial" panose="020B0604020202020204" pitchFamily="34" charset="0"/>
              <a:buChar char="•"/>
            </a:pPr>
            <a:r>
              <a:rPr lang="en-US" dirty="0" smtClean="0"/>
              <a:t>Internet</a:t>
            </a:r>
          </a:p>
          <a:p>
            <a:pPr marL="745236" lvl="2" indent="-342900">
              <a:buFont typeface="Arial" panose="020B0604020202020204" pitchFamily="34" charset="0"/>
              <a:buChar char="•"/>
            </a:pPr>
            <a:r>
              <a:rPr lang="en-US" dirty="0" smtClean="0"/>
              <a:t>Peer reviewed articles</a:t>
            </a:r>
          </a:p>
          <a:p>
            <a:pPr marL="516636" lvl="1" indent="-342900">
              <a:buFont typeface="Arial" panose="020B0604020202020204" pitchFamily="34" charset="0"/>
              <a:buChar char="•"/>
            </a:pPr>
            <a:r>
              <a:rPr lang="en-US" dirty="0" smtClean="0"/>
              <a:t>Reporting results</a:t>
            </a:r>
          </a:p>
          <a:p>
            <a:pPr marL="745236" lvl="2" indent="-342900">
              <a:buFont typeface="Arial" panose="020B0604020202020204" pitchFamily="34" charset="0"/>
              <a:buChar char="•"/>
            </a:pPr>
            <a:r>
              <a:rPr lang="en-US" dirty="0" smtClean="0"/>
              <a:t>Charts</a:t>
            </a:r>
          </a:p>
          <a:p>
            <a:pPr marL="745236" lvl="2" indent="-342900">
              <a:buFont typeface="Arial" panose="020B0604020202020204" pitchFamily="34" charset="0"/>
              <a:buChar char="•"/>
            </a:pPr>
            <a:r>
              <a:rPr lang="en-US" dirty="0" smtClean="0"/>
              <a:t>Graphs</a:t>
            </a:r>
            <a:endParaRPr lang="en-US" dirty="0"/>
          </a:p>
        </p:txBody>
      </p:sp>
    </p:spTree>
    <p:extLst>
      <p:ext uri="{BB962C8B-B14F-4D97-AF65-F5344CB8AC3E}">
        <p14:creationId xmlns:p14="http://schemas.microsoft.com/office/powerpoint/2010/main" val="34444943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Agriscience Fair</a:t>
            </a:r>
            <a:endParaRPr lang="en-US" dirty="0"/>
          </a:p>
        </p:txBody>
      </p:sp>
      <p:sp>
        <p:nvSpPr>
          <p:cNvPr id="4" name="Text Placeholder 3"/>
          <p:cNvSpPr>
            <a:spLocks noGrp="1"/>
          </p:cNvSpPr>
          <p:nvPr>
            <p:ph type="body" sz="quarter" idx="12"/>
          </p:nvPr>
        </p:nvSpPr>
        <p:spPr/>
        <p:txBody>
          <a:bodyPr/>
          <a:lstStyle/>
          <a:p>
            <a:r>
              <a:rPr lang="en-US" dirty="0" smtClean="0"/>
              <a:t>Written Report</a:t>
            </a:r>
            <a:endParaRPr lang="en-US" dirty="0"/>
          </a:p>
        </p:txBody>
      </p:sp>
      <p:sp>
        <p:nvSpPr>
          <p:cNvPr id="5" name="Content Placeholder 4"/>
          <p:cNvSpPr>
            <a:spLocks noGrp="1"/>
          </p:cNvSpPr>
          <p:nvPr>
            <p:ph idx="13"/>
          </p:nvPr>
        </p:nvSpPr>
        <p:spPr>
          <a:xfrm>
            <a:off x="457200" y="2009554"/>
            <a:ext cx="8229600" cy="4116610"/>
          </a:xfrm>
        </p:spPr>
        <p:txBody>
          <a:bodyPr/>
          <a:lstStyle/>
          <a:p>
            <a:pPr marL="342900" indent="-342900">
              <a:buFont typeface="Arial" panose="020B0604020202020204" pitchFamily="34" charset="0"/>
              <a:buChar char="•"/>
            </a:pPr>
            <a:r>
              <a:rPr lang="en-US" dirty="0" smtClean="0"/>
              <a:t>Should include: </a:t>
            </a:r>
          </a:p>
          <a:p>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1083759906"/>
              </p:ext>
            </p:extLst>
          </p:nvPr>
        </p:nvGraphicFramePr>
        <p:xfrm>
          <a:off x="669850" y="2456125"/>
          <a:ext cx="7666074" cy="3840480"/>
        </p:xfrm>
        <a:graphic>
          <a:graphicData uri="http://schemas.openxmlformats.org/drawingml/2006/table">
            <a:tbl>
              <a:tblPr firstRow="1" bandRow="1">
                <a:tableStyleId>{10A1B5D5-9B99-4C35-A422-299274C87663}</a:tableStyleId>
              </a:tblPr>
              <a:tblGrid>
                <a:gridCol w="3833037">
                  <a:extLst>
                    <a:ext uri="{9D8B030D-6E8A-4147-A177-3AD203B41FA5}">
                      <a16:colId xmlns:a16="http://schemas.microsoft.com/office/drawing/2014/main" xmlns="" val="451357336"/>
                    </a:ext>
                  </a:extLst>
                </a:gridCol>
                <a:gridCol w="3833037">
                  <a:extLst>
                    <a:ext uri="{9D8B030D-6E8A-4147-A177-3AD203B41FA5}">
                      <a16:colId xmlns:a16="http://schemas.microsoft.com/office/drawing/2014/main" xmlns="" val="3542105410"/>
                    </a:ext>
                  </a:extLst>
                </a:gridCol>
              </a:tblGrid>
              <a:tr h="313660">
                <a:tc>
                  <a:txBody>
                    <a:bodyPr/>
                    <a:lstStyle/>
                    <a:p>
                      <a:r>
                        <a:rPr lang="en-US" sz="1500" dirty="0" smtClean="0"/>
                        <a:t>Divisions 1-2 (Grades</a:t>
                      </a:r>
                      <a:r>
                        <a:rPr lang="en-US" sz="1500" baseline="0" dirty="0" smtClean="0"/>
                        <a:t> 7-8)</a:t>
                      </a:r>
                      <a:endParaRPr lang="en-US" sz="1500" dirty="0"/>
                    </a:p>
                  </a:txBody>
                  <a:tcPr/>
                </a:tc>
                <a:tc>
                  <a:txBody>
                    <a:bodyPr/>
                    <a:lstStyle/>
                    <a:p>
                      <a:r>
                        <a:rPr lang="en-US" sz="1500" dirty="0" smtClean="0"/>
                        <a:t>Divisions 3-6 (Grades 9-12)</a:t>
                      </a:r>
                      <a:endParaRPr lang="en-US" sz="1500" dirty="0"/>
                    </a:p>
                  </a:txBody>
                  <a:tcPr/>
                </a:tc>
                <a:extLst>
                  <a:ext uri="{0D108BD9-81ED-4DB2-BD59-A6C34878D82A}">
                    <a16:rowId xmlns:a16="http://schemas.microsoft.com/office/drawing/2014/main" xmlns="" val="1682131784"/>
                  </a:ext>
                </a:extLst>
              </a:tr>
              <a:tr h="313660">
                <a:tc>
                  <a:txBody>
                    <a:bodyPr/>
                    <a:lstStyle/>
                    <a:p>
                      <a:r>
                        <a:rPr lang="en-US" sz="1500" dirty="0" smtClean="0"/>
                        <a:t>Importance</a:t>
                      </a:r>
                      <a:endParaRPr lang="en-US" sz="1500" dirty="0"/>
                    </a:p>
                  </a:txBody>
                  <a:tcPr/>
                </a:tc>
                <a:tc>
                  <a:txBody>
                    <a:bodyPr/>
                    <a:lstStyle/>
                    <a:p>
                      <a:r>
                        <a:rPr lang="en-US" sz="1500" dirty="0" smtClean="0"/>
                        <a:t>Abstract</a:t>
                      </a:r>
                      <a:endParaRPr lang="en-US" sz="1500" dirty="0"/>
                    </a:p>
                  </a:txBody>
                  <a:tcPr/>
                </a:tc>
                <a:extLst>
                  <a:ext uri="{0D108BD9-81ED-4DB2-BD59-A6C34878D82A}">
                    <a16:rowId xmlns:a16="http://schemas.microsoft.com/office/drawing/2014/main" xmlns="" val="2416555791"/>
                  </a:ext>
                </a:extLst>
              </a:tr>
              <a:tr h="313660">
                <a:tc>
                  <a:txBody>
                    <a:bodyPr/>
                    <a:lstStyle/>
                    <a:p>
                      <a:r>
                        <a:rPr lang="en-US" sz="1500" dirty="0" smtClean="0"/>
                        <a:t>Other’s Work</a:t>
                      </a:r>
                      <a:endParaRPr lang="en-US" sz="1500" dirty="0"/>
                    </a:p>
                  </a:txBody>
                  <a:tcPr/>
                </a:tc>
                <a:tc>
                  <a:txBody>
                    <a:bodyPr/>
                    <a:lstStyle/>
                    <a:p>
                      <a:r>
                        <a:rPr lang="en-US" sz="1500" dirty="0" smtClean="0"/>
                        <a:t>Introduction</a:t>
                      </a:r>
                      <a:endParaRPr lang="en-US" sz="1500" dirty="0"/>
                    </a:p>
                  </a:txBody>
                  <a:tcPr/>
                </a:tc>
                <a:extLst>
                  <a:ext uri="{0D108BD9-81ED-4DB2-BD59-A6C34878D82A}">
                    <a16:rowId xmlns:a16="http://schemas.microsoft.com/office/drawing/2014/main" xmlns="" val="1466184608"/>
                  </a:ext>
                </a:extLst>
              </a:tr>
              <a:tr h="313660">
                <a:tc>
                  <a:txBody>
                    <a:bodyPr/>
                    <a:lstStyle/>
                    <a:p>
                      <a:r>
                        <a:rPr lang="en-US" sz="1500" dirty="0" smtClean="0"/>
                        <a:t>Materials and Methods</a:t>
                      </a:r>
                      <a:endParaRPr lang="en-US" sz="1500" dirty="0"/>
                    </a:p>
                  </a:txBody>
                  <a:tcPr/>
                </a:tc>
                <a:tc>
                  <a:txBody>
                    <a:bodyPr/>
                    <a:lstStyle/>
                    <a:p>
                      <a:r>
                        <a:rPr lang="en-US" sz="1500" dirty="0" smtClean="0"/>
                        <a:t>Literature Review</a:t>
                      </a:r>
                      <a:endParaRPr lang="en-US" sz="1500" dirty="0"/>
                    </a:p>
                  </a:txBody>
                  <a:tcPr/>
                </a:tc>
                <a:extLst>
                  <a:ext uri="{0D108BD9-81ED-4DB2-BD59-A6C34878D82A}">
                    <a16:rowId xmlns:a16="http://schemas.microsoft.com/office/drawing/2014/main" xmlns="" val="3890947028"/>
                  </a:ext>
                </a:extLst>
              </a:tr>
              <a:tr h="313660">
                <a:tc>
                  <a:txBody>
                    <a:bodyPr/>
                    <a:lstStyle/>
                    <a:p>
                      <a:r>
                        <a:rPr lang="en-US" sz="1500" dirty="0" smtClean="0"/>
                        <a:t>Hypothesis/Anticipated Results</a:t>
                      </a:r>
                      <a:endParaRPr lang="en-US" sz="1500" dirty="0"/>
                    </a:p>
                  </a:txBody>
                  <a:tcPr/>
                </a:tc>
                <a:tc>
                  <a:txBody>
                    <a:bodyPr/>
                    <a:lstStyle/>
                    <a:p>
                      <a:r>
                        <a:rPr lang="en-US" sz="1500" dirty="0" smtClean="0"/>
                        <a:t>Materials and Methods</a:t>
                      </a:r>
                      <a:endParaRPr lang="en-US" sz="1500" dirty="0"/>
                    </a:p>
                  </a:txBody>
                  <a:tcPr/>
                </a:tc>
                <a:extLst>
                  <a:ext uri="{0D108BD9-81ED-4DB2-BD59-A6C34878D82A}">
                    <a16:rowId xmlns:a16="http://schemas.microsoft.com/office/drawing/2014/main" xmlns="" val="3503628911"/>
                  </a:ext>
                </a:extLst>
              </a:tr>
              <a:tr h="313660">
                <a:tc>
                  <a:txBody>
                    <a:bodyPr/>
                    <a:lstStyle/>
                    <a:p>
                      <a:r>
                        <a:rPr lang="en-US" sz="1500" dirty="0" smtClean="0"/>
                        <a:t>Results</a:t>
                      </a:r>
                      <a:endParaRPr lang="en-US" sz="1500" dirty="0"/>
                    </a:p>
                  </a:txBody>
                  <a:tcPr/>
                </a:tc>
                <a:tc>
                  <a:txBody>
                    <a:bodyPr/>
                    <a:lstStyle/>
                    <a:p>
                      <a:r>
                        <a:rPr lang="en-US" sz="1500" dirty="0" smtClean="0"/>
                        <a:t>Results</a:t>
                      </a:r>
                      <a:endParaRPr lang="en-US" sz="1500" dirty="0"/>
                    </a:p>
                  </a:txBody>
                  <a:tcPr/>
                </a:tc>
                <a:extLst>
                  <a:ext uri="{0D108BD9-81ED-4DB2-BD59-A6C34878D82A}">
                    <a16:rowId xmlns:a16="http://schemas.microsoft.com/office/drawing/2014/main" xmlns="" val="1028879529"/>
                  </a:ext>
                </a:extLst>
              </a:tr>
              <a:tr h="313660">
                <a:tc>
                  <a:txBody>
                    <a:bodyPr/>
                    <a:lstStyle/>
                    <a:p>
                      <a:r>
                        <a:rPr lang="en-US" sz="1500" dirty="0" smtClean="0"/>
                        <a:t>Discussion</a:t>
                      </a:r>
                      <a:endParaRPr lang="en-US" sz="1500" dirty="0"/>
                    </a:p>
                  </a:txBody>
                  <a:tcPr/>
                </a:tc>
                <a:tc>
                  <a:txBody>
                    <a:bodyPr/>
                    <a:lstStyle/>
                    <a:p>
                      <a:r>
                        <a:rPr lang="en-US" sz="1500" dirty="0" smtClean="0"/>
                        <a:t>Discussion and Conclusions</a:t>
                      </a:r>
                      <a:endParaRPr lang="en-US" sz="1500" dirty="0"/>
                    </a:p>
                  </a:txBody>
                  <a:tcPr/>
                </a:tc>
                <a:extLst>
                  <a:ext uri="{0D108BD9-81ED-4DB2-BD59-A6C34878D82A}">
                    <a16:rowId xmlns:a16="http://schemas.microsoft.com/office/drawing/2014/main" xmlns="" val="1267313520"/>
                  </a:ext>
                </a:extLst>
              </a:tr>
              <a:tr h="313660">
                <a:tc>
                  <a:txBody>
                    <a:bodyPr/>
                    <a:lstStyle/>
                    <a:p>
                      <a:r>
                        <a:rPr lang="en-US" sz="1500" dirty="0" smtClean="0"/>
                        <a:t>Conclusions</a:t>
                      </a:r>
                      <a:endParaRPr lang="en-US" sz="1500" dirty="0"/>
                    </a:p>
                  </a:txBody>
                  <a:tcPr/>
                </a:tc>
                <a:tc>
                  <a:txBody>
                    <a:bodyPr/>
                    <a:lstStyle/>
                    <a:p>
                      <a:r>
                        <a:rPr lang="en-US" sz="1500" dirty="0" smtClean="0"/>
                        <a:t>References</a:t>
                      </a:r>
                      <a:endParaRPr lang="en-US" sz="1500" dirty="0"/>
                    </a:p>
                  </a:txBody>
                  <a:tcPr/>
                </a:tc>
                <a:extLst>
                  <a:ext uri="{0D108BD9-81ED-4DB2-BD59-A6C34878D82A}">
                    <a16:rowId xmlns:a16="http://schemas.microsoft.com/office/drawing/2014/main" xmlns="" val="1607886103"/>
                  </a:ext>
                </a:extLst>
              </a:tr>
              <a:tr h="313660">
                <a:tc>
                  <a:txBody>
                    <a:bodyPr/>
                    <a:lstStyle/>
                    <a:p>
                      <a:r>
                        <a:rPr lang="en-US" sz="1500" dirty="0" smtClean="0"/>
                        <a:t>Summary</a:t>
                      </a:r>
                      <a:endParaRPr lang="en-US" sz="1500" dirty="0"/>
                    </a:p>
                  </a:txBody>
                  <a:tcPr/>
                </a:tc>
                <a:tc>
                  <a:txBody>
                    <a:bodyPr/>
                    <a:lstStyle/>
                    <a:p>
                      <a:r>
                        <a:rPr lang="en-US" sz="1500" dirty="0" smtClean="0"/>
                        <a:t>Acknowledgements</a:t>
                      </a:r>
                      <a:endParaRPr lang="en-US" sz="1500" dirty="0"/>
                    </a:p>
                  </a:txBody>
                  <a:tcPr/>
                </a:tc>
                <a:extLst>
                  <a:ext uri="{0D108BD9-81ED-4DB2-BD59-A6C34878D82A}">
                    <a16:rowId xmlns:a16="http://schemas.microsoft.com/office/drawing/2014/main" xmlns="" val="2729975432"/>
                  </a:ext>
                </a:extLst>
              </a:tr>
              <a:tr h="313660">
                <a:tc>
                  <a:txBody>
                    <a:bodyPr/>
                    <a:lstStyle/>
                    <a:p>
                      <a:r>
                        <a:rPr lang="en-US" sz="1500" dirty="0" smtClean="0"/>
                        <a:t>Acknowledgements</a:t>
                      </a:r>
                      <a:endParaRPr lang="en-US" sz="1500" dirty="0"/>
                    </a:p>
                  </a:txBody>
                  <a:tcPr/>
                </a:tc>
                <a:tc>
                  <a:txBody>
                    <a:bodyPr/>
                    <a:lstStyle/>
                    <a:p>
                      <a:r>
                        <a:rPr lang="en-US" sz="1500" dirty="0" smtClean="0"/>
                        <a:t>Skill Development</a:t>
                      </a:r>
                      <a:endParaRPr lang="en-US" sz="1500" dirty="0"/>
                    </a:p>
                  </a:txBody>
                  <a:tcPr/>
                </a:tc>
                <a:extLst>
                  <a:ext uri="{0D108BD9-81ED-4DB2-BD59-A6C34878D82A}">
                    <a16:rowId xmlns:a16="http://schemas.microsoft.com/office/drawing/2014/main" xmlns="" val="3739618495"/>
                  </a:ext>
                </a:extLst>
              </a:tr>
              <a:tr h="313660">
                <a:tc>
                  <a:txBody>
                    <a:bodyPr/>
                    <a:lstStyle/>
                    <a:p>
                      <a:r>
                        <a:rPr lang="en-US" sz="1500" dirty="0" smtClean="0"/>
                        <a:t>Skill Development</a:t>
                      </a:r>
                      <a:endParaRPr lang="en-US" sz="1500" dirty="0"/>
                    </a:p>
                  </a:txBody>
                  <a:tcPr/>
                </a:tc>
                <a:tc>
                  <a:txBody>
                    <a:bodyPr/>
                    <a:lstStyle/>
                    <a:p>
                      <a:r>
                        <a:rPr lang="en-US" sz="1500" dirty="0" smtClean="0"/>
                        <a:t>APA Style</a:t>
                      </a:r>
                      <a:r>
                        <a:rPr lang="en-US" sz="1500" baseline="0" dirty="0" smtClean="0"/>
                        <a:t>/Spelling</a:t>
                      </a:r>
                      <a:endParaRPr lang="en-US" sz="1500" dirty="0"/>
                    </a:p>
                  </a:txBody>
                  <a:tcPr/>
                </a:tc>
                <a:extLst>
                  <a:ext uri="{0D108BD9-81ED-4DB2-BD59-A6C34878D82A}">
                    <a16:rowId xmlns:a16="http://schemas.microsoft.com/office/drawing/2014/main" xmlns="" val="4138404340"/>
                  </a:ext>
                </a:extLst>
              </a:tr>
              <a:tr h="313660">
                <a:tc>
                  <a:txBody>
                    <a:bodyPr/>
                    <a:lstStyle/>
                    <a:p>
                      <a:r>
                        <a:rPr lang="en-US" sz="1500" dirty="0" smtClean="0"/>
                        <a:t>Spelling/Grammar</a:t>
                      </a:r>
                      <a:endParaRPr lang="en-US" sz="1500" dirty="0"/>
                    </a:p>
                  </a:txBody>
                  <a:tcPr/>
                </a:tc>
                <a:tc>
                  <a:txBody>
                    <a:bodyPr/>
                    <a:lstStyle/>
                    <a:p>
                      <a:endParaRPr lang="en-US" sz="1500" dirty="0"/>
                    </a:p>
                  </a:txBody>
                  <a:tcPr/>
                </a:tc>
                <a:extLst>
                  <a:ext uri="{0D108BD9-81ED-4DB2-BD59-A6C34878D82A}">
                    <a16:rowId xmlns:a16="http://schemas.microsoft.com/office/drawing/2014/main" xmlns="" val="3480391879"/>
                  </a:ext>
                </a:extLst>
              </a:tr>
            </a:tbl>
          </a:graphicData>
        </a:graphic>
      </p:graphicFrame>
    </p:spTree>
    <p:extLst>
      <p:ext uri="{BB962C8B-B14F-4D97-AF65-F5344CB8AC3E}">
        <p14:creationId xmlns:p14="http://schemas.microsoft.com/office/powerpoint/2010/main" val="12580186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Agriscience Fair</a:t>
            </a:r>
            <a:endParaRPr lang="en-US" dirty="0"/>
          </a:p>
        </p:txBody>
      </p:sp>
      <p:sp>
        <p:nvSpPr>
          <p:cNvPr id="4" name="Text Placeholder 3"/>
          <p:cNvSpPr>
            <a:spLocks noGrp="1"/>
          </p:cNvSpPr>
          <p:nvPr>
            <p:ph type="body" sz="quarter" idx="12"/>
          </p:nvPr>
        </p:nvSpPr>
        <p:spPr/>
        <p:txBody>
          <a:bodyPr/>
          <a:lstStyle/>
          <a:p>
            <a:r>
              <a:rPr lang="en-US" dirty="0" smtClean="0"/>
              <a:t>Categories</a:t>
            </a:r>
            <a:endParaRPr lang="en-US" dirty="0"/>
          </a:p>
        </p:txBody>
      </p:sp>
      <p:sp>
        <p:nvSpPr>
          <p:cNvPr id="5" name="Content Placeholder 4"/>
          <p:cNvSpPr>
            <a:spLocks noGrp="1"/>
          </p:cNvSpPr>
          <p:nvPr>
            <p:ph idx="13"/>
          </p:nvPr>
        </p:nvSpPr>
        <p:spPr/>
        <p:txBody>
          <a:bodyPr/>
          <a:lstStyle/>
          <a:p>
            <a:pPr marL="342900" indent="-342900">
              <a:buFont typeface="Arial" panose="020B0604020202020204" pitchFamily="34" charset="0"/>
              <a:buChar char="•"/>
            </a:pPr>
            <a:r>
              <a:rPr lang="en-US" b="1" u="sng" dirty="0" smtClean="0"/>
              <a:t>Animal Systems</a:t>
            </a:r>
            <a:r>
              <a:rPr lang="en-US" dirty="0" smtClean="0"/>
              <a:t>: the study of animal systems, including life processes, health, nutrition, genetics, management and processing, through the study of small animals, aquaculture, livestock, dairy, horses and/or poultry. </a:t>
            </a:r>
          </a:p>
          <a:p>
            <a:pPr marL="516636" lvl="1" indent="-342900">
              <a:buFont typeface="Arial" panose="020B0604020202020204" pitchFamily="34" charset="0"/>
              <a:buChar char="•"/>
            </a:pPr>
            <a:r>
              <a:rPr lang="en-US" dirty="0" smtClean="0"/>
              <a:t>Examples: </a:t>
            </a:r>
          </a:p>
          <a:p>
            <a:pPr marL="745236" lvl="2" indent="-342900">
              <a:buFont typeface="Arial" panose="020B0604020202020204" pitchFamily="34" charset="0"/>
              <a:buChar char="•"/>
            </a:pPr>
            <a:r>
              <a:rPr lang="en-US" dirty="0" smtClean="0"/>
              <a:t>Compare nutrient levels on animal growth</a:t>
            </a:r>
          </a:p>
          <a:p>
            <a:pPr marL="745236" lvl="2" indent="-342900">
              <a:buFont typeface="Arial" panose="020B0604020202020204" pitchFamily="34" charset="0"/>
              <a:buChar char="•"/>
            </a:pPr>
            <a:r>
              <a:rPr lang="en-US" dirty="0" smtClean="0"/>
              <a:t>Research new disease control mechanisms</a:t>
            </a:r>
          </a:p>
          <a:p>
            <a:pPr marL="745236" lvl="2" indent="-342900">
              <a:buFont typeface="Arial" panose="020B0604020202020204" pitchFamily="34" charset="0"/>
              <a:buChar char="•"/>
            </a:pPr>
            <a:r>
              <a:rPr lang="en-US" dirty="0" smtClean="0"/>
              <a:t>Effects of estrous synchronization on ovulation</a:t>
            </a:r>
          </a:p>
          <a:p>
            <a:pPr marL="745236" lvl="2" indent="-342900">
              <a:buFont typeface="Arial" panose="020B0604020202020204" pitchFamily="34" charset="0"/>
              <a:buChar char="•"/>
            </a:pPr>
            <a:r>
              <a:rPr lang="en-US" dirty="0" smtClean="0"/>
              <a:t>Compare effects of thawing temperatures on livestock semen</a:t>
            </a:r>
          </a:p>
          <a:p>
            <a:pPr marL="745236" lvl="2" indent="-342900">
              <a:buFont typeface="Arial" panose="020B0604020202020204" pitchFamily="34" charset="0"/>
              <a:buChar char="•"/>
            </a:pPr>
            <a:r>
              <a:rPr lang="en-US" dirty="0" smtClean="0"/>
              <a:t>Effects of growth hormone on meat/milk production</a:t>
            </a:r>
          </a:p>
        </p:txBody>
      </p:sp>
    </p:spTree>
    <p:extLst>
      <p:ext uri="{BB962C8B-B14F-4D97-AF65-F5344CB8AC3E}">
        <p14:creationId xmlns:p14="http://schemas.microsoft.com/office/powerpoint/2010/main" val="7701699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Agriscience Fair</a:t>
            </a:r>
            <a:endParaRPr lang="en-US" dirty="0"/>
          </a:p>
        </p:txBody>
      </p:sp>
      <p:sp>
        <p:nvSpPr>
          <p:cNvPr id="4" name="Text Placeholder 3"/>
          <p:cNvSpPr>
            <a:spLocks noGrp="1"/>
          </p:cNvSpPr>
          <p:nvPr>
            <p:ph type="body" sz="quarter" idx="12"/>
          </p:nvPr>
        </p:nvSpPr>
        <p:spPr/>
        <p:txBody>
          <a:bodyPr/>
          <a:lstStyle/>
          <a:p>
            <a:r>
              <a:rPr lang="en-US" dirty="0" smtClean="0"/>
              <a:t>Categories</a:t>
            </a:r>
            <a:endParaRPr lang="en-US" dirty="0"/>
          </a:p>
        </p:txBody>
      </p:sp>
      <p:sp>
        <p:nvSpPr>
          <p:cNvPr id="5" name="Content Placeholder 4"/>
          <p:cNvSpPr>
            <a:spLocks noGrp="1"/>
          </p:cNvSpPr>
          <p:nvPr>
            <p:ph idx="13"/>
          </p:nvPr>
        </p:nvSpPr>
        <p:spPr/>
        <p:txBody>
          <a:bodyPr/>
          <a:lstStyle/>
          <a:p>
            <a:pPr marL="342900" indent="-342900">
              <a:buFont typeface="Arial" panose="020B0604020202020204" pitchFamily="34" charset="0"/>
              <a:buChar char="•"/>
            </a:pPr>
            <a:r>
              <a:rPr lang="en-US" b="1" u="sng" dirty="0" smtClean="0"/>
              <a:t>Environmental Services/Natural Resource Systems</a:t>
            </a:r>
            <a:endParaRPr lang="en-US" dirty="0"/>
          </a:p>
          <a:p>
            <a:r>
              <a:rPr lang="en-US" sz="1300" i="1" dirty="0" smtClean="0"/>
              <a:t>*This category will be combined. Depending on participation, they may be split in the future. </a:t>
            </a:r>
          </a:p>
          <a:p>
            <a:pPr marL="342900" indent="-342900">
              <a:buFont typeface="Arial" panose="020B0604020202020204" pitchFamily="34" charset="0"/>
              <a:buChar char="•"/>
            </a:pPr>
            <a:r>
              <a:rPr lang="en-US" u="sng" dirty="0" smtClean="0"/>
              <a:t>Environmental Service Systems: </a:t>
            </a:r>
            <a:r>
              <a:rPr lang="en-US" dirty="0" smtClean="0"/>
              <a:t>The study of systems, instruments and technology used to monitor and minimize the impact of human activity on environmental systems.</a:t>
            </a:r>
          </a:p>
          <a:p>
            <a:pPr marL="342900" indent="-342900">
              <a:buFont typeface="Arial" panose="020B0604020202020204" pitchFamily="34" charset="0"/>
              <a:buChar char="•"/>
            </a:pPr>
            <a:r>
              <a:rPr lang="en-US" u="sng" dirty="0" smtClean="0"/>
              <a:t>Natural Resource Systems: </a:t>
            </a:r>
            <a:r>
              <a:rPr lang="en-US" dirty="0" smtClean="0"/>
              <a:t>The study of the management, protection, enhancement and improvement of soil, water, wildlife, forests and air as natural resources.  </a:t>
            </a:r>
          </a:p>
          <a:p>
            <a:pPr marL="516636" lvl="1" indent="-342900">
              <a:buFont typeface="Arial" panose="020B0604020202020204" pitchFamily="34" charset="0"/>
              <a:buChar char="•"/>
            </a:pPr>
            <a:r>
              <a:rPr lang="en-US" dirty="0" smtClean="0"/>
              <a:t>Examples: </a:t>
            </a:r>
          </a:p>
          <a:p>
            <a:pPr marL="745236" lvl="2" indent="-342900">
              <a:buFont typeface="Arial" panose="020B0604020202020204" pitchFamily="34" charset="0"/>
              <a:buChar char="•"/>
            </a:pPr>
            <a:r>
              <a:rPr lang="en-US" dirty="0" smtClean="0"/>
              <a:t>Effect of agricultural chemicals on water quality</a:t>
            </a:r>
          </a:p>
          <a:p>
            <a:pPr marL="745236" lvl="2" indent="-342900">
              <a:buFont typeface="Arial" panose="020B0604020202020204" pitchFamily="34" charset="0"/>
              <a:buChar char="•"/>
            </a:pPr>
            <a:r>
              <a:rPr lang="en-US" dirty="0" smtClean="0"/>
              <a:t>Effects of cropping practices on wildlife populations</a:t>
            </a:r>
          </a:p>
          <a:p>
            <a:pPr marL="745236" lvl="2" indent="-342900">
              <a:buFont typeface="Arial" panose="020B0604020202020204" pitchFamily="34" charset="0"/>
              <a:buChar char="•"/>
            </a:pPr>
            <a:r>
              <a:rPr lang="en-US" dirty="0" smtClean="0"/>
              <a:t>Compare water movements through different soil types</a:t>
            </a:r>
            <a:endParaRPr lang="en-US" dirty="0"/>
          </a:p>
        </p:txBody>
      </p:sp>
    </p:spTree>
    <p:extLst>
      <p:ext uri="{BB962C8B-B14F-4D97-AF65-F5344CB8AC3E}">
        <p14:creationId xmlns:p14="http://schemas.microsoft.com/office/powerpoint/2010/main" val="19666870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Agriscience Fair</a:t>
            </a:r>
            <a:endParaRPr lang="en-US" dirty="0"/>
          </a:p>
        </p:txBody>
      </p:sp>
      <p:sp>
        <p:nvSpPr>
          <p:cNvPr id="4" name="Text Placeholder 3"/>
          <p:cNvSpPr>
            <a:spLocks noGrp="1"/>
          </p:cNvSpPr>
          <p:nvPr>
            <p:ph type="body" sz="quarter" idx="12"/>
          </p:nvPr>
        </p:nvSpPr>
        <p:spPr/>
        <p:txBody>
          <a:bodyPr/>
          <a:lstStyle/>
          <a:p>
            <a:r>
              <a:rPr lang="en-US" dirty="0" smtClean="0"/>
              <a:t>Categories</a:t>
            </a:r>
            <a:endParaRPr lang="en-US" dirty="0"/>
          </a:p>
        </p:txBody>
      </p:sp>
      <p:sp>
        <p:nvSpPr>
          <p:cNvPr id="5" name="Content Placeholder 4"/>
          <p:cNvSpPr>
            <a:spLocks noGrp="1"/>
          </p:cNvSpPr>
          <p:nvPr>
            <p:ph idx="13"/>
          </p:nvPr>
        </p:nvSpPr>
        <p:spPr/>
        <p:txBody>
          <a:bodyPr/>
          <a:lstStyle/>
          <a:p>
            <a:pPr marL="342900" indent="-342900">
              <a:buFont typeface="Arial" panose="020B0604020202020204" pitchFamily="34" charset="0"/>
              <a:buChar char="•"/>
            </a:pPr>
            <a:r>
              <a:rPr lang="en-US" b="1" u="sng" dirty="0" smtClean="0"/>
              <a:t>Food Products and Processing Systems</a:t>
            </a:r>
            <a:r>
              <a:rPr lang="en-US" dirty="0" smtClean="0"/>
              <a:t>: the study of product development, quality assurance, food safety, production, regulation and compliance and food service within the food science industry. </a:t>
            </a:r>
          </a:p>
          <a:p>
            <a:pPr marL="516636" lvl="1" indent="-342900">
              <a:buFont typeface="Arial" panose="020B0604020202020204" pitchFamily="34" charset="0"/>
              <a:buChar char="•"/>
            </a:pPr>
            <a:r>
              <a:rPr lang="en-US" dirty="0" smtClean="0"/>
              <a:t>Examples: </a:t>
            </a:r>
          </a:p>
          <a:p>
            <a:pPr marL="745236" lvl="2" indent="-342900">
              <a:buFont typeface="Arial" panose="020B0604020202020204" pitchFamily="34" charset="0"/>
              <a:buChar char="•"/>
            </a:pPr>
            <a:r>
              <a:rPr lang="en-US" dirty="0" smtClean="0"/>
              <a:t>Effects of packaging techniques on food spoilage rates</a:t>
            </a:r>
          </a:p>
          <a:p>
            <a:pPr marL="745236" lvl="2" indent="-342900">
              <a:buFont typeface="Arial" panose="020B0604020202020204" pitchFamily="34" charset="0"/>
              <a:buChar char="•"/>
            </a:pPr>
            <a:r>
              <a:rPr lang="en-US" dirty="0" smtClean="0"/>
              <a:t>Resistance of organic fruits to common diseases</a:t>
            </a:r>
          </a:p>
          <a:p>
            <a:pPr marL="745236" lvl="2" indent="-342900">
              <a:buFont typeface="Arial" panose="020B0604020202020204" pitchFamily="34" charset="0"/>
              <a:buChar char="•"/>
            </a:pPr>
            <a:r>
              <a:rPr lang="en-US" dirty="0" smtClean="0"/>
              <a:t>Determining chemical energy stored in foods</a:t>
            </a:r>
          </a:p>
          <a:p>
            <a:pPr marL="745236" lvl="2" indent="-342900">
              <a:buFont typeface="Arial" panose="020B0604020202020204" pitchFamily="34" charset="0"/>
              <a:buChar char="•"/>
            </a:pPr>
            <a:r>
              <a:rPr lang="en-US" dirty="0" smtClean="0"/>
              <a:t>Control of molds on bakery products</a:t>
            </a:r>
          </a:p>
          <a:p>
            <a:pPr marL="745236" lvl="2" indent="-342900">
              <a:buFont typeface="Arial" panose="020B0604020202020204" pitchFamily="34" charset="0"/>
              <a:buChar char="•"/>
            </a:pPr>
            <a:r>
              <a:rPr lang="en-US" dirty="0" smtClean="0"/>
              <a:t>Effects of the amount of sucrose used in baked goods</a:t>
            </a:r>
          </a:p>
          <a:p>
            <a:pPr marL="745236" lvl="2" indent="-342900">
              <a:buFont typeface="Arial" panose="020B0604020202020204" pitchFamily="34" charset="0"/>
              <a:buChar char="•"/>
            </a:pPr>
            <a:r>
              <a:rPr lang="en-US" dirty="0" smtClean="0"/>
              <a:t>Use of a triangle test in sensory science</a:t>
            </a:r>
            <a:endParaRPr lang="en-US" dirty="0"/>
          </a:p>
        </p:txBody>
      </p:sp>
    </p:spTree>
    <p:extLst>
      <p:ext uri="{BB962C8B-B14F-4D97-AF65-F5344CB8AC3E}">
        <p14:creationId xmlns:p14="http://schemas.microsoft.com/office/powerpoint/2010/main" val="297922426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FFA Inservice Master">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B05FD4F6DCBC34284151FBA06BEEF2E" ma:contentTypeVersion="2" ma:contentTypeDescription="Create a new document." ma:contentTypeScope="" ma:versionID="c7b10dbf4282cc9da4f218399531b455">
  <xsd:schema xmlns:xsd="http://www.w3.org/2001/XMLSchema" xmlns:xs="http://www.w3.org/2001/XMLSchema" xmlns:p="http://schemas.microsoft.com/office/2006/metadata/properties" targetNamespace="http://schemas.microsoft.com/office/2006/metadata/properties" ma:root="true" ma:fieldsID="2a276fbc7de9a4060e54dafc32f34cac">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LongProperties xmlns="http://schemas.microsoft.com/office/2006/metadata/longProperties"/>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5A55B204-71AB-41D5-900B-61DDA5BE284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D077A53E-A8F8-4613-A362-6AAE3EF4D9B9}">
  <ds:schemaRefs>
    <ds:schemaRef ds:uri="http://purl.org/dc/elements/1.1/"/>
    <ds:schemaRef ds:uri="http://schemas.microsoft.com/office/2006/documentManagement/types"/>
    <ds:schemaRef ds:uri="http://www.w3.org/XML/1998/namespace"/>
    <ds:schemaRef ds:uri="http://purl.org/dc/terms/"/>
    <ds:schemaRef ds:uri="http://schemas.openxmlformats.org/package/2006/metadata/core-properties"/>
    <ds:schemaRef ds:uri="http://schemas.microsoft.com/office/infopath/2007/PartnerControls"/>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3F710EAF-F4C6-4A46-A6B8-F7C11BBEF06D}">
  <ds:schemaRefs>
    <ds:schemaRef ds:uri="http://schemas.microsoft.com/sharepoint/v3/contenttype/forms"/>
  </ds:schemaRefs>
</ds:datastoreItem>
</file>

<file path=customXml/itemProps4.xml><?xml version="1.0" encoding="utf-8"?>
<ds:datastoreItem xmlns:ds="http://schemas.openxmlformats.org/officeDocument/2006/customXml" ds:itemID="{C4C674B6-D552-4B5A-A71B-A21B6E1CBA71}">
  <ds:schemaRefs>
    <ds:schemaRef ds:uri="http://schemas.microsoft.com/office/2006/metadata/longProperties"/>
  </ds:schemaRefs>
</ds:datastoreItem>
</file>

<file path=customXml/itemProps5.xml><?xml version="1.0" encoding="utf-8"?>
<ds:datastoreItem xmlns:ds="http://schemas.openxmlformats.org/officeDocument/2006/customXml" ds:itemID="{2A421CE4-6114-42A2-A68F-A6F0A6D3A7A5}">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Angles.thmx</Template>
  <TotalTime>13006</TotalTime>
  <Words>1123</Words>
  <Application>Microsoft Office PowerPoint</Application>
  <PresentationFormat>On-screen Show (4:3)</PresentationFormat>
  <Paragraphs>186</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Verdana</vt:lpstr>
      <vt:lpstr>Wingdings</vt:lpstr>
      <vt:lpstr>Georgia</vt:lpstr>
      <vt:lpstr>Arial</vt:lpstr>
      <vt:lpstr>Franklin Gothic Book</vt:lpstr>
      <vt:lpstr>FFA Inservice Master</vt:lpstr>
      <vt:lpstr>PowerPoint Presentation</vt:lpstr>
      <vt:lpstr>Agriscience Fair</vt:lpstr>
      <vt:lpstr>Agriscience Fair</vt:lpstr>
      <vt:lpstr>Agriscience Fair</vt:lpstr>
      <vt:lpstr>Agriscience Fair</vt:lpstr>
      <vt:lpstr>Agriscience Fair</vt:lpstr>
      <vt:lpstr>Agriscience Fair</vt:lpstr>
      <vt:lpstr>Agriscience Fair</vt:lpstr>
      <vt:lpstr>Agriscience Fair</vt:lpstr>
      <vt:lpstr>Agriscience Fair</vt:lpstr>
      <vt:lpstr>Agriscience Fair</vt:lpstr>
      <vt:lpstr>Agriscience Fair</vt:lpstr>
      <vt:lpstr>Agriscience Fair</vt:lpstr>
      <vt:lpstr>Agriscience Fair</vt:lpstr>
      <vt:lpstr>Agriscience Fair</vt:lpstr>
      <vt:lpstr>Agriscience Fair</vt:lpstr>
      <vt:lpstr>Agriscience Fair</vt:lpstr>
      <vt:lpstr>Agriscience Fair</vt:lpstr>
      <vt:lpstr>Agriscience Fair</vt:lpstr>
    </vt:vector>
  </TitlesOfParts>
  <Company>National FFA Organization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Information Technology</dc:creator>
  <cp:lastModifiedBy>teacher</cp:lastModifiedBy>
  <cp:revision>396</cp:revision>
  <dcterms:created xsi:type="dcterms:W3CDTF">2007-01-30T15:01:20Z</dcterms:created>
  <dcterms:modified xsi:type="dcterms:W3CDTF">2017-08-04T13:11:04Z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Basic Excel Workbook</vt:lpwstr>
  </property>
  <property fmtid="{D5CDD505-2E9C-101B-9397-08002B2CF9AE}" pid="3" name="ContentTypeId">
    <vt:lpwstr>0x010100CB05FD4F6DCBC34284151FBA06BEEF2E</vt:lpwstr>
  </property>
  <property fmtid="{D5CDD505-2E9C-101B-9397-08002B2CF9AE}" pid="4" name="_dlc_DocIdItemGuid">
    <vt:lpwstr>0f999475-5688-44b1-b785-f816eaf81d55</vt:lpwstr>
  </property>
  <property fmtid="{D5CDD505-2E9C-101B-9397-08002B2CF9AE}" pid="5" name="_dlc_DocId">
    <vt:lpwstr>6HAXTY5FZTHJ-12-159</vt:lpwstr>
  </property>
  <property fmtid="{D5CDD505-2E9C-101B-9397-08002B2CF9AE}" pid="6" name="_dlc_DocIdUrl">
    <vt:lpwstr>https://ffanet.ffa.org/sites/collaboration/agrisciencefair/_layouts/15/DocIdRedir.aspx?ID=6HAXTY5FZTHJ-12-159, 6HAXTY5FZTHJ-12-159</vt:lpwstr>
  </property>
</Properties>
</file>